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handoutMasterIdLst>
    <p:handoutMasterId r:id="rId27"/>
  </p:handoutMasterIdLst>
  <p:sldIdLst>
    <p:sldId id="256" r:id="rId2"/>
    <p:sldId id="290" r:id="rId3"/>
    <p:sldId id="276" r:id="rId4"/>
    <p:sldId id="277" r:id="rId5"/>
    <p:sldId id="288" r:id="rId6"/>
    <p:sldId id="289" r:id="rId7"/>
    <p:sldId id="294" r:id="rId8"/>
    <p:sldId id="280" r:id="rId9"/>
    <p:sldId id="279" r:id="rId10"/>
    <p:sldId id="283" r:id="rId11"/>
    <p:sldId id="281" r:id="rId12"/>
    <p:sldId id="291" r:id="rId13"/>
    <p:sldId id="282" r:id="rId14"/>
    <p:sldId id="292" r:id="rId15"/>
    <p:sldId id="278" r:id="rId16"/>
    <p:sldId id="300" r:id="rId17"/>
    <p:sldId id="301" r:id="rId18"/>
    <p:sldId id="302" r:id="rId19"/>
    <p:sldId id="303" r:id="rId20"/>
    <p:sldId id="304" r:id="rId21"/>
    <p:sldId id="305" r:id="rId22"/>
    <p:sldId id="306" r:id="rId23"/>
    <p:sldId id="307" r:id="rId24"/>
    <p:sldId id="308" r:id="rId25"/>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B1C465-1B7D-4466-9205-499589798919}" v="1018" dt="2024-06-09T08:59:44.700"/>
  </p1510:revLst>
</p1510:revInfo>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886" autoAdjust="0"/>
  </p:normalViewPr>
  <p:slideViewPr>
    <p:cSldViewPr>
      <p:cViewPr varScale="1">
        <p:scale>
          <a:sx n="111" d="100"/>
          <a:sy n="111" d="100"/>
        </p:scale>
        <p:origin x="534" y="102"/>
      </p:cViewPr>
      <p:guideLst>
        <p:guide pos="3839"/>
        <p:guide orient="horz" pos="2160"/>
      </p:guideLst>
    </p:cSldViewPr>
  </p:slideViewPr>
  <p:outlineViewPr>
    <p:cViewPr>
      <p:scale>
        <a:sx n="33" d="100"/>
        <a:sy n="33" d="100"/>
      </p:scale>
      <p:origin x="0" y="0"/>
    </p:cViewPr>
  </p:outlineViewPr>
  <p:notesTextViewPr>
    <p:cViewPr>
      <p:scale>
        <a:sx n="200" d="100"/>
        <a:sy n="200" d="100"/>
      </p:scale>
      <p:origin x="0" y="0"/>
    </p:cViewPr>
  </p:notesTextViewPr>
  <p:notesViewPr>
    <p:cSldViewPr>
      <p:cViewPr varScale="1">
        <p:scale>
          <a:sx n="67" d="100"/>
          <a:sy n="67" d="100"/>
        </p:scale>
        <p:origin x="274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6/9/2024</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6/9/2024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3097561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3362654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descr="Map of World"/>
          <p:cNvSpPr>
            <a:spLocks noEditPoints="1"/>
          </p:cNvSpPr>
          <p:nvPr/>
        </p:nvSpPr>
        <p:spPr bwMode="gray">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6/9/2024</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6/9/2024</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6/9/2024</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6/9/2024</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EDF33987-6305-4E2A-BF18-EF013ECE927B}" type="datetimeFigureOut">
              <a:rPr lang="en-US"/>
              <a:t>6/9/2024</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EDF33987-6305-4E2A-BF18-EF013ECE927B}" type="datetimeFigureOut">
              <a:rPr lang="en-US"/>
              <a:t>6/9/2024</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EDF33987-6305-4E2A-BF18-EF013ECE927B}" type="datetimeFigureOut">
              <a:rPr lang="en-US"/>
              <a:t>6/9/2024</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EDF33987-6305-4E2A-BF18-EF013ECE927B}" type="datetimeFigureOut">
              <a:rPr lang="en-US"/>
              <a:t>6/9/2024</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EDF33987-6305-4E2A-BF18-EF013ECE927B}" type="datetimeFigureOut">
              <a:rPr lang="en-US"/>
              <a:t>6/9/2024</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EDF33987-6305-4E2A-BF18-EF013ECE927B}" type="datetimeFigureOut">
              <a:rPr lang="en-US"/>
              <a:t>6/9/2024</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dirty="0"/>
              <a:t>Add a footer</a:t>
            </a:r>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EDF33987-6305-4E2A-BF18-EF013ECE927B}" type="datetimeFigureOut">
              <a:rPr lang="en-US" smtClean="0"/>
              <a:pPr/>
              <a:t>6/9/2024</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Classifying World Economies</a:t>
            </a:r>
          </a:p>
        </p:txBody>
      </p:sp>
      <p:sp>
        <p:nvSpPr>
          <p:cNvPr id="3" name="Subtitle 2"/>
          <p:cNvSpPr>
            <a:spLocks noGrp="1"/>
          </p:cNvSpPr>
          <p:nvPr>
            <p:ph type="subTitle" idx="1"/>
          </p:nvPr>
        </p:nvSpPr>
        <p:spPr/>
        <p:txBody>
          <a:bodyPr>
            <a:normAutofit lnSpcReduction="10000"/>
          </a:bodyPr>
          <a:lstStyle/>
          <a:p>
            <a:r>
              <a:rPr lang="en-US" dirty="0"/>
              <a:t>Economic Development Classification Analysis Using International Monetary Fund World Economic Outlook Data</a:t>
            </a:r>
          </a:p>
          <a:p>
            <a:endParaRPr lang="en-US" dirty="0"/>
          </a:p>
          <a:p>
            <a:pPr algn="ctr"/>
            <a:r>
              <a:rPr lang="en-US" dirty="0"/>
              <a:t>David Blankenship and Jai Vaidya</a:t>
            </a:r>
          </a:p>
        </p:txBody>
      </p:sp>
      <p:pic>
        <p:nvPicPr>
          <p:cNvPr id="8" name="Audio 7">
            <a:hlinkClick r:id="" action="ppaction://media"/>
            <a:extLst>
              <a:ext uri="{FF2B5EF4-FFF2-40B4-BE49-F238E27FC236}">
                <a16:creationId xmlns:a16="http://schemas.microsoft.com/office/drawing/2014/main" id="{4AC9F2E5-521C-0FB2-81CD-51663CD9EDE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advTm="12482">
        <p:fade/>
      </p:transition>
    </mc:Choice>
    <mc:Fallback xmlns="">
      <p:transition spd="med" advTm="124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D65AA-D701-F8A4-6652-1FBABD5B6106}"/>
              </a:ext>
            </a:extLst>
          </p:cNvPr>
          <p:cNvSpPr>
            <a:spLocks noGrp="1"/>
          </p:cNvSpPr>
          <p:nvPr>
            <p:ph type="title"/>
          </p:nvPr>
        </p:nvSpPr>
        <p:spPr/>
        <p:txBody>
          <a:bodyPr/>
          <a:lstStyle/>
          <a:p>
            <a:r>
              <a:rPr lang="en-US" dirty="0"/>
              <a:t>Logistic Regression Test results</a:t>
            </a:r>
          </a:p>
        </p:txBody>
      </p:sp>
      <p:sp>
        <p:nvSpPr>
          <p:cNvPr id="3" name="Content Placeholder 2">
            <a:extLst>
              <a:ext uri="{FF2B5EF4-FFF2-40B4-BE49-F238E27FC236}">
                <a16:creationId xmlns:a16="http://schemas.microsoft.com/office/drawing/2014/main" id="{D47BD1C8-E908-77F4-9734-FAD5D2E36968}"/>
              </a:ext>
            </a:extLst>
          </p:cNvPr>
          <p:cNvSpPr>
            <a:spLocks noGrp="1"/>
          </p:cNvSpPr>
          <p:nvPr>
            <p:ph sz="half" idx="1"/>
          </p:nvPr>
        </p:nvSpPr>
        <p:spPr/>
        <p:txBody>
          <a:bodyPr/>
          <a:lstStyle/>
          <a:p>
            <a:r>
              <a:rPr lang="en-US" dirty="0">
                <a:solidFill>
                  <a:schemeClr val="tx2"/>
                </a:solidFill>
              </a:rPr>
              <a:t>We see the logistic model performs quite respectably.</a:t>
            </a:r>
          </a:p>
        </p:txBody>
      </p:sp>
      <p:graphicFrame>
        <p:nvGraphicFramePr>
          <p:cNvPr id="5" name="Table 4">
            <a:extLst>
              <a:ext uri="{FF2B5EF4-FFF2-40B4-BE49-F238E27FC236}">
                <a16:creationId xmlns:a16="http://schemas.microsoft.com/office/drawing/2014/main" id="{0A5DE88B-DB28-3AB4-42D8-3C7A6E4A39F9}"/>
              </a:ext>
            </a:extLst>
          </p:cNvPr>
          <p:cNvGraphicFramePr>
            <a:graphicFrameLocks noGrp="1"/>
          </p:cNvGraphicFramePr>
          <p:nvPr>
            <p:extLst>
              <p:ext uri="{D42A27DB-BD31-4B8C-83A1-F6EECF244321}">
                <p14:modId xmlns:p14="http://schemas.microsoft.com/office/powerpoint/2010/main" val="283816472"/>
              </p:ext>
            </p:extLst>
          </p:nvPr>
        </p:nvGraphicFramePr>
        <p:xfrm>
          <a:off x="2139846" y="4343400"/>
          <a:ext cx="2895600" cy="1107440"/>
        </p:xfrm>
        <a:graphic>
          <a:graphicData uri="http://schemas.openxmlformats.org/drawingml/2006/table">
            <a:tbl>
              <a:tblPr firstRow="1" bandRow="1">
                <a:tableStyleId>{616DA210-FB5B-4158-B5E0-FEB733F419BA}</a:tableStyleId>
              </a:tblPr>
              <a:tblGrid>
                <a:gridCol w="1171465">
                  <a:extLst>
                    <a:ext uri="{9D8B030D-6E8A-4147-A177-3AD203B41FA5}">
                      <a16:colId xmlns:a16="http://schemas.microsoft.com/office/drawing/2014/main" val="3962817507"/>
                    </a:ext>
                  </a:extLst>
                </a:gridCol>
                <a:gridCol w="1724135">
                  <a:extLst>
                    <a:ext uri="{9D8B030D-6E8A-4147-A177-3AD203B41FA5}">
                      <a16:colId xmlns:a16="http://schemas.microsoft.com/office/drawing/2014/main" val="423415350"/>
                    </a:ext>
                  </a:extLst>
                </a:gridCol>
              </a:tblGrid>
              <a:tr h="324848">
                <a:tc>
                  <a:txBody>
                    <a:bodyPr/>
                    <a:lstStyle/>
                    <a:p>
                      <a:r>
                        <a:rPr lang="en-US" sz="1800" b="0" kern="1200" dirty="0">
                          <a:solidFill>
                            <a:sysClr val="windowText" lastClr="000000"/>
                          </a:solidFill>
                          <a:effectLst/>
                        </a:rPr>
                        <a:t>F1 Score</a:t>
                      </a:r>
                      <a:endParaRPr lang="en-US" dirty="0">
                        <a:solidFill>
                          <a:sysClr val="windowText" lastClr="000000"/>
                        </a:solidFill>
                      </a:endParaRPr>
                    </a:p>
                  </a:txBody>
                  <a:tcPr/>
                </a:tc>
                <a:tc>
                  <a:txBody>
                    <a:bodyPr/>
                    <a:lstStyle/>
                    <a:p>
                      <a:r>
                        <a:rPr lang="en-US" sz="1800" b="0" kern="1200" dirty="0">
                          <a:solidFill>
                            <a:sysClr val="windowText" lastClr="000000"/>
                          </a:solidFill>
                          <a:effectLst/>
                        </a:rPr>
                        <a:t>0.8311</a:t>
                      </a:r>
                      <a:endParaRPr lang="en-US" dirty="0">
                        <a:solidFill>
                          <a:sysClr val="windowText" lastClr="000000"/>
                        </a:solidFill>
                      </a:endParaRPr>
                    </a:p>
                  </a:txBody>
                  <a:tcPr/>
                </a:tc>
                <a:extLst>
                  <a:ext uri="{0D108BD9-81ED-4DB2-BD59-A6C34878D82A}">
                    <a16:rowId xmlns:a16="http://schemas.microsoft.com/office/drawing/2014/main" val="711487896"/>
                  </a:ext>
                </a:extLst>
              </a:tr>
              <a:tr h="370840">
                <a:tc>
                  <a:txBody>
                    <a:bodyPr/>
                    <a:lstStyle/>
                    <a:p>
                      <a:r>
                        <a:rPr lang="en-US" sz="1800" b="0" kern="1200" dirty="0">
                          <a:solidFill>
                            <a:sysClr val="windowText" lastClr="000000"/>
                          </a:solidFill>
                          <a:effectLst/>
                        </a:rPr>
                        <a:t>Precision</a:t>
                      </a:r>
                      <a:endParaRPr lang="en-US" dirty="0">
                        <a:solidFill>
                          <a:sysClr val="windowText" lastClr="000000"/>
                        </a:solidFill>
                      </a:endParaRPr>
                    </a:p>
                  </a:txBody>
                  <a:tcPr/>
                </a:tc>
                <a:tc>
                  <a:txBody>
                    <a:bodyPr/>
                    <a:lstStyle/>
                    <a:p>
                      <a:r>
                        <a:rPr lang="en-US" sz="1800" b="0" kern="1200" dirty="0">
                          <a:solidFill>
                            <a:sysClr val="windowText" lastClr="000000"/>
                          </a:solidFill>
                          <a:effectLst/>
                        </a:rPr>
                        <a:t>0.8889</a:t>
                      </a:r>
                      <a:endParaRPr lang="en-US" dirty="0">
                        <a:solidFill>
                          <a:sysClr val="windowText" lastClr="000000"/>
                        </a:solidFill>
                      </a:endParaRPr>
                    </a:p>
                  </a:txBody>
                  <a:tcPr/>
                </a:tc>
                <a:extLst>
                  <a:ext uri="{0D108BD9-81ED-4DB2-BD59-A6C34878D82A}">
                    <a16:rowId xmlns:a16="http://schemas.microsoft.com/office/drawing/2014/main" val="4071796662"/>
                  </a:ext>
                </a:extLst>
              </a:tr>
              <a:tr h="370840">
                <a:tc>
                  <a:txBody>
                    <a:bodyPr/>
                    <a:lstStyle/>
                    <a:p>
                      <a:r>
                        <a:rPr lang="en-US" sz="1800" b="0" kern="1200" dirty="0">
                          <a:solidFill>
                            <a:sysClr val="windowText" lastClr="000000"/>
                          </a:solidFill>
                          <a:effectLst/>
                        </a:rPr>
                        <a:t>Recall</a:t>
                      </a:r>
                      <a:endParaRPr lang="en-US" dirty="0">
                        <a:solidFill>
                          <a:sysClr val="windowText" lastClr="000000"/>
                        </a:solidFill>
                      </a:endParaRPr>
                    </a:p>
                  </a:txBody>
                  <a:tcPr/>
                </a:tc>
                <a:tc>
                  <a:txBody>
                    <a:bodyPr/>
                    <a:lstStyle/>
                    <a:p>
                      <a:r>
                        <a:rPr lang="en-US" sz="1800" b="0" kern="1200" dirty="0">
                          <a:solidFill>
                            <a:sysClr val="windowText" lastClr="000000"/>
                          </a:solidFill>
                          <a:effectLst/>
                        </a:rPr>
                        <a:t>0.7805</a:t>
                      </a:r>
                      <a:endParaRPr lang="en-US" dirty="0">
                        <a:solidFill>
                          <a:sysClr val="windowText" lastClr="000000"/>
                        </a:solidFill>
                      </a:endParaRPr>
                    </a:p>
                  </a:txBody>
                  <a:tcPr/>
                </a:tc>
                <a:extLst>
                  <a:ext uri="{0D108BD9-81ED-4DB2-BD59-A6C34878D82A}">
                    <a16:rowId xmlns:a16="http://schemas.microsoft.com/office/drawing/2014/main" val="3370404781"/>
                  </a:ext>
                </a:extLst>
              </a:tr>
            </a:tbl>
          </a:graphicData>
        </a:graphic>
      </p:graphicFrame>
      <p:pic>
        <p:nvPicPr>
          <p:cNvPr id="2052" name="Picture 4">
            <a:extLst>
              <a:ext uri="{FF2B5EF4-FFF2-40B4-BE49-F238E27FC236}">
                <a16:creationId xmlns:a16="http://schemas.microsoft.com/office/drawing/2014/main" id="{C3CD58EF-461F-AB32-F475-C085044054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6813" y="1832009"/>
            <a:ext cx="5458025" cy="4898228"/>
          </a:xfrm>
          <a:prstGeom prst="rect">
            <a:avLst/>
          </a:prstGeom>
          <a:noFill/>
          <a:extLst>
            <a:ext uri="{909E8E84-426E-40DD-AFC4-6F175D3DCCD1}">
              <a14:hiddenFill xmlns:a14="http://schemas.microsoft.com/office/drawing/2010/main">
                <a:solidFill>
                  <a:srgbClr val="FFFFFF"/>
                </a:solidFill>
              </a14:hiddenFill>
            </a:ext>
          </a:extLst>
        </p:spPr>
      </p:pic>
      <p:pic>
        <p:nvPicPr>
          <p:cNvPr id="13" name="Audio 12">
            <a:hlinkClick r:id="" action="ppaction://media"/>
            <a:extLst>
              <a:ext uri="{FF2B5EF4-FFF2-40B4-BE49-F238E27FC236}">
                <a16:creationId xmlns:a16="http://schemas.microsoft.com/office/drawing/2014/main" id="{C0257ABC-8FA6-0FF1-547F-9E680690737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3799971742"/>
      </p:ext>
    </p:extLst>
  </p:cSld>
  <p:clrMapOvr>
    <a:masterClrMapping/>
  </p:clrMapOvr>
  <mc:AlternateContent xmlns:mc="http://schemas.openxmlformats.org/markup-compatibility/2006" xmlns:p14="http://schemas.microsoft.com/office/powerpoint/2010/main">
    <mc:Choice Requires="p14">
      <p:transition spd="med" p14:dur="700" advTm="29120">
        <p:fade/>
      </p:transition>
    </mc:Choice>
    <mc:Fallback xmlns="">
      <p:transition spd="med" advTm="291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1B654-7AAF-FD2B-CADC-7E2FB082E596}"/>
              </a:ext>
            </a:extLst>
          </p:cNvPr>
          <p:cNvSpPr>
            <a:spLocks noGrp="1"/>
          </p:cNvSpPr>
          <p:nvPr>
            <p:ph type="title"/>
          </p:nvPr>
        </p:nvSpPr>
        <p:spPr/>
        <p:txBody>
          <a:bodyPr/>
          <a:lstStyle/>
          <a:p>
            <a:r>
              <a:rPr lang="en-US" dirty="0"/>
              <a:t>Decision Tree</a:t>
            </a:r>
          </a:p>
        </p:txBody>
      </p:sp>
      <p:sp>
        <p:nvSpPr>
          <p:cNvPr id="3" name="Text Placeholder 2">
            <a:extLst>
              <a:ext uri="{FF2B5EF4-FFF2-40B4-BE49-F238E27FC236}">
                <a16:creationId xmlns:a16="http://schemas.microsoft.com/office/drawing/2014/main" id="{C5AD92F4-3001-AF9E-C6C6-07E51642E1DA}"/>
              </a:ext>
            </a:extLst>
          </p:cNvPr>
          <p:cNvSpPr>
            <a:spLocks noGrp="1"/>
          </p:cNvSpPr>
          <p:nvPr>
            <p:ph type="body" idx="1"/>
          </p:nvPr>
        </p:nvSpPr>
        <p:spPr/>
        <p:txBody>
          <a:bodyPr/>
          <a:lstStyle/>
          <a:p>
            <a:r>
              <a:rPr lang="en-US" dirty="0"/>
              <a:t>Algorithm</a:t>
            </a:r>
          </a:p>
        </p:txBody>
      </p:sp>
      <p:sp>
        <p:nvSpPr>
          <p:cNvPr id="4" name="Content Placeholder 3">
            <a:extLst>
              <a:ext uri="{FF2B5EF4-FFF2-40B4-BE49-F238E27FC236}">
                <a16:creationId xmlns:a16="http://schemas.microsoft.com/office/drawing/2014/main" id="{DC10977C-CA91-4372-FD91-8E4FF7759BED}"/>
              </a:ext>
            </a:extLst>
          </p:cNvPr>
          <p:cNvSpPr>
            <a:spLocks noGrp="1"/>
          </p:cNvSpPr>
          <p:nvPr>
            <p:ph sz="half" idx="2"/>
          </p:nvPr>
        </p:nvSpPr>
        <p:spPr/>
        <p:txBody>
          <a:bodyPr>
            <a:normAutofit fontScale="85000" lnSpcReduction="10000"/>
          </a:bodyPr>
          <a:lstStyle/>
          <a:p>
            <a:r>
              <a:rPr lang="en-US" dirty="0">
                <a:solidFill>
                  <a:schemeClr val="tx2"/>
                </a:solidFill>
              </a:rPr>
              <a:t>Decision Tree is chosen as it is easy to implement requiring no preprocessing</a:t>
            </a:r>
          </a:p>
          <a:p>
            <a:r>
              <a:rPr lang="en-US" dirty="0">
                <a:solidFill>
                  <a:schemeClr val="tx2"/>
                </a:solidFill>
              </a:rPr>
              <a:t>Relatively easy to interpret.</a:t>
            </a:r>
          </a:p>
          <a:p>
            <a:r>
              <a:rPr lang="en-US" dirty="0">
                <a:solidFill>
                  <a:schemeClr val="tx2"/>
                </a:solidFill>
              </a:rPr>
              <a:t>The model selected the following four feature from RFE</a:t>
            </a:r>
          </a:p>
          <a:p>
            <a:pPr lvl="1"/>
            <a:r>
              <a:rPr lang="en-US" dirty="0">
                <a:solidFill>
                  <a:schemeClr val="tx2"/>
                </a:solidFill>
              </a:rPr>
              <a:t>Gross domestic product per capita, current prices in U.S. dollars</a:t>
            </a:r>
          </a:p>
          <a:p>
            <a:pPr lvl="1"/>
            <a:r>
              <a:rPr lang="en-US" dirty="0">
                <a:solidFill>
                  <a:schemeClr val="tx2"/>
                </a:solidFill>
              </a:rPr>
              <a:t>Gross national savings in Percent of GDP</a:t>
            </a:r>
          </a:p>
          <a:p>
            <a:pPr lvl="1"/>
            <a:r>
              <a:rPr lang="en-US" dirty="0">
                <a:solidFill>
                  <a:schemeClr val="tx2"/>
                </a:solidFill>
              </a:rPr>
              <a:t>Inflation, end of period consumer prices in Index</a:t>
            </a:r>
          </a:p>
          <a:p>
            <a:pPr lvl="1"/>
            <a:r>
              <a:rPr lang="en-US" dirty="0">
                <a:solidFill>
                  <a:schemeClr val="tx2"/>
                </a:solidFill>
              </a:rPr>
              <a:t>General government revenue in Percent of GDP</a:t>
            </a:r>
          </a:p>
        </p:txBody>
      </p:sp>
      <p:sp>
        <p:nvSpPr>
          <p:cNvPr id="5" name="Text Placeholder 4">
            <a:extLst>
              <a:ext uri="{FF2B5EF4-FFF2-40B4-BE49-F238E27FC236}">
                <a16:creationId xmlns:a16="http://schemas.microsoft.com/office/drawing/2014/main" id="{BEA7F441-4F95-A822-C8F2-BD6385DC077B}"/>
              </a:ext>
            </a:extLst>
          </p:cNvPr>
          <p:cNvSpPr>
            <a:spLocks noGrp="1"/>
          </p:cNvSpPr>
          <p:nvPr>
            <p:ph type="body" sz="quarter" idx="3"/>
          </p:nvPr>
        </p:nvSpPr>
        <p:spPr/>
        <p:txBody>
          <a:bodyPr/>
          <a:lstStyle/>
          <a:p>
            <a:r>
              <a:rPr lang="en-US" dirty="0"/>
              <a:t>Hyperparameters</a:t>
            </a:r>
          </a:p>
        </p:txBody>
      </p:sp>
      <p:sp>
        <p:nvSpPr>
          <p:cNvPr id="6" name="Content Placeholder 5">
            <a:extLst>
              <a:ext uri="{FF2B5EF4-FFF2-40B4-BE49-F238E27FC236}">
                <a16:creationId xmlns:a16="http://schemas.microsoft.com/office/drawing/2014/main" id="{2C0DC5AE-6A63-5FF6-DFC5-9DD848B9C75D}"/>
              </a:ext>
            </a:extLst>
          </p:cNvPr>
          <p:cNvSpPr>
            <a:spLocks noGrp="1"/>
          </p:cNvSpPr>
          <p:nvPr>
            <p:ph sz="quarter" idx="4"/>
          </p:nvPr>
        </p:nvSpPr>
        <p:spPr/>
        <p:txBody>
          <a:bodyPr>
            <a:normAutofit fontScale="85000" lnSpcReduction="10000"/>
          </a:bodyPr>
          <a:lstStyle/>
          <a:p>
            <a:r>
              <a:rPr lang="en-US" dirty="0">
                <a:solidFill>
                  <a:schemeClr val="tx2"/>
                </a:solidFill>
              </a:rPr>
              <a:t>Recursive Feature Elimination</a:t>
            </a:r>
          </a:p>
          <a:p>
            <a:pPr lvl="1"/>
            <a:r>
              <a:rPr lang="en-US" dirty="0">
                <a:solidFill>
                  <a:schemeClr val="tx2"/>
                </a:solidFill>
              </a:rPr>
              <a:t>Number of features to select: 10%</a:t>
            </a:r>
          </a:p>
          <a:p>
            <a:pPr lvl="1"/>
            <a:r>
              <a:rPr lang="en-US" dirty="0">
                <a:solidFill>
                  <a:schemeClr val="tx2"/>
                </a:solidFill>
              </a:rPr>
              <a:t>Steps: 0.5</a:t>
            </a:r>
          </a:p>
          <a:p>
            <a:r>
              <a:rPr lang="en-US" dirty="0">
                <a:solidFill>
                  <a:schemeClr val="tx2"/>
                </a:solidFill>
              </a:rPr>
              <a:t>Model</a:t>
            </a:r>
          </a:p>
          <a:p>
            <a:pPr lvl="1"/>
            <a:r>
              <a:rPr lang="en-US" dirty="0">
                <a:solidFill>
                  <a:schemeClr val="tx2"/>
                </a:solidFill>
              </a:rPr>
              <a:t>Max Depth: 10</a:t>
            </a:r>
          </a:p>
          <a:p>
            <a:pPr lvl="1"/>
            <a:r>
              <a:rPr lang="en-US" dirty="0">
                <a:solidFill>
                  <a:schemeClr val="tx2"/>
                </a:solidFill>
              </a:rPr>
              <a:t>Minimum Samples Split: 2</a:t>
            </a:r>
          </a:p>
          <a:p>
            <a:pPr lvl="1"/>
            <a:r>
              <a:rPr lang="en-US" dirty="0">
                <a:solidFill>
                  <a:schemeClr val="tx2"/>
                </a:solidFill>
              </a:rPr>
              <a:t>Minimum Samples Leaf: 1</a:t>
            </a:r>
          </a:p>
        </p:txBody>
      </p:sp>
      <p:pic>
        <p:nvPicPr>
          <p:cNvPr id="11" name="Audio 10">
            <a:hlinkClick r:id="" action="ppaction://media"/>
            <a:extLst>
              <a:ext uri="{FF2B5EF4-FFF2-40B4-BE49-F238E27FC236}">
                <a16:creationId xmlns:a16="http://schemas.microsoft.com/office/drawing/2014/main" id="{5F0BB5DC-F589-F2AD-CED9-88F957F934E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336936616"/>
      </p:ext>
    </p:extLst>
  </p:cSld>
  <p:clrMapOvr>
    <a:masterClrMapping/>
  </p:clrMapOvr>
  <mc:AlternateContent xmlns:mc="http://schemas.openxmlformats.org/markup-compatibility/2006" xmlns:p14="http://schemas.microsoft.com/office/powerpoint/2010/main">
    <mc:Choice Requires="p14">
      <p:transition spd="med" p14:dur="700" advTm="66675">
        <p:fade/>
      </p:transition>
    </mc:Choice>
    <mc:Fallback xmlns="">
      <p:transition spd="med" advTm="666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D65AA-D701-F8A4-6652-1FBABD5B6106}"/>
              </a:ext>
            </a:extLst>
          </p:cNvPr>
          <p:cNvSpPr>
            <a:spLocks noGrp="1"/>
          </p:cNvSpPr>
          <p:nvPr>
            <p:ph type="title"/>
          </p:nvPr>
        </p:nvSpPr>
        <p:spPr/>
        <p:txBody>
          <a:bodyPr/>
          <a:lstStyle/>
          <a:p>
            <a:r>
              <a:rPr lang="en-US" dirty="0"/>
              <a:t>Decision Tree Test results</a:t>
            </a:r>
          </a:p>
        </p:txBody>
      </p:sp>
      <p:sp>
        <p:nvSpPr>
          <p:cNvPr id="3" name="Content Placeholder 2">
            <a:extLst>
              <a:ext uri="{FF2B5EF4-FFF2-40B4-BE49-F238E27FC236}">
                <a16:creationId xmlns:a16="http://schemas.microsoft.com/office/drawing/2014/main" id="{D47BD1C8-E908-77F4-9734-FAD5D2E36968}"/>
              </a:ext>
            </a:extLst>
          </p:cNvPr>
          <p:cNvSpPr>
            <a:spLocks noGrp="1"/>
          </p:cNvSpPr>
          <p:nvPr>
            <p:ph sz="half" idx="1"/>
          </p:nvPr>
        </p:nvSpPr>
        <p:spPr/>
        <p:txBody>
          <a:bodyPr/>
          <a:lstStyle/>
          <a:p>
            <a:r>
              <a:rPr lang="en-US" dirty="0">
                <a:solidFill>
                  <a:schemeClr val="tx2"/>
                </a:solidFill>
              </a:rPr>
              <a:t>The decision tree model significantly improves across the board, including a perfect precision.</a:t>
            </a:r>
          </a:p>
          <a:p>
            <a:endParaRPr lang="en-US" dirty="0">
              <a:solidFill>
                <a:schemeClr val="tx2"/>
              </a:solidFill>
            </a:endParaRPr>
          </a:p>
        </p:txBody>
      </p:sp>
      <p:graphicFrame>
        <p:nvGraphicFramePr>
          <p:cNvPr id="5" name="Table 4">
            <a:extLst>
              <a:ext uri="{FF2B5EF4-FFF2-40B4-BE49-F238E27FC236}">
                <a16:creationId xmlns:a16="http://schemas.microsoft.com/office/drawing/2014/main" id="{0A5DE88B-DB28-3AB4-42D8-3C7A6E4A39F9}"/>
              </a:ext>
            </a:extLst>
          </p:cNvPr>
          <p:cNvGraphicFramePr>
            <a:graphicFrameLocks noGrp="1"/>
          </p:cNvGraphicFramePr>
          <p:nvPr>
            <p:extLst>
              <p:ext uri="{D42A27DB-BD31-4B8C-83A1-F6EECF244321}">
                <p14:modId xmlns:p14="http://schemas.microsoft.com/office/powerpoint/2010/main" val="3594994909"/>
              </p:ext>
            </p:extLst>
          </p:nvPr>
        </p:nvGraphicFramePr>
        <p:xfrm>
          <a:off x="2139846" y="4114800"/>
          <a:ext cx="2895600" cy="1107440"/>
        </p:xfrm>
        <a:graphic>
          <a:graphicData uri="http://schemas.openxmlformats.org/drawingml/2006/table">
            <a:tbl>
              <a:tblPr firstRow="1" bandRow="1">
                <a:tableStyleId>{616DA210-FB5B-4158-B5E0-FEB733F419BA}</a:tableStyleId>
              </a:tblPr>
              <a:tblGrid>
                <a:gridCol w="1171465">
                  <a:extLst>
                    <a:ext uri="{9D8B030D-6E8A-4147-A177-3AD203B41FA5}">
                      <a16:colId xmlns:a16="http://schemas.microsoft.com/office/drawing/2014/main" val="3962817507"/>
                    </a:ext>
                  </a:extLst>
                </a:gridCol>
                <a:gridCol w="1724135">
                  <a:extLst>
                    <a:ext uri="{9D8B030D-6E8A-4147-A177-3AD203B41FA5}">
                      <a16:colId xmlns:a16="http://schemas.microsoft.com/office/drawing/2014/main" val="423415350"/>
                    </a:ext>
                  </a:extLst>
                </a:gridCol>
              </a:tblGrid>
              <a:tr h="324848">
                <a:tc>
                  <a:txBody>
                    <a:bodyPr/>
                    <a:lstStyle/>
                    <a:p>
                      <a:r>
                        <a:rPr lang="en-US" sz="1800" b="0" kern="1200" dirty="0">
                          <a:solidFill>
                            <a:sysClr val="windowText" lastClr="000000"/>
                          </a:solidFill>
                          <a:effectLst/>
                        </a:rPr>
                        <a:t>F1 Score</a:t>
                      </a:r>
                      <a:endParaRPr lang="en-US" dirty="0">
                        <a:solidFill>
                          <a:sysClr val="windowText" lastClr="000000"/>
                        </a:solidFill>
                      </a:endParaRPr>
                    </a:p>
                  </a:txBody>
                  <a:tcPr/>
                </a:tc>
                <a:tc>
                  <a:txBody>
                    <a:bodyPr/>
                    <a:lstStyle/>
                    <a:p>
                      <a:r>
                        <a:rPr lang="en-US" sz="1800" b="0" kern="1200" dirty="0">
                          <a:solidFill>
                            <a:sysClr val="windowText" lastClr="000000"/>
                          </a:solidFill>
                          <a:effectLst/>
                        </a:rPr>
                        <a:t>0.9487</a:t>
                      </a:r>
                      <a:endParaRPr lang="en-US" dirty="0">
                        <a:solidFill>
                          <a:sysClr val="windowText" lastClr="000000"/>
                        </a:solidFill>
                      </a:endParaRPr>
                    </a:p>
                  </a:txBody>
                  <a:tcPr/>
                </a:tc>
                <a:extLst>
                  <a:ext uri="{0D108BD9-81ED-4DB2-BD59-A6C34878D82A}">
                    <a16:rowId xmlns:a16="http://schemas.microsoft.com/office/drawing/2014/main" val="711487896"/>
                  </a:ext>
                </a:extLst>
              </a:tr>
              <a:tr h="370840">
                <a:tc>
                  <a:txBody>
                    <a:bodyPr/>
                    <a:lstStyle/>
                    <a:p>
                      <a:r>
                        <a:rPr lang="en-US" sz="1800" b="0" kern="1200" dirty="0">
                          <a:solidFill>
                            <a:sysClr val="windowText" lastClr="000000"/>
                          </a:solidFill>
                          <a:effectLst/>
                        </a:rPr>
                        <a:t>Precision</a:t>
                      </a:r>
                      <a:endParaRPr lang="en-US" dirty="0">
                        <a:solidFill>
                          <a:sysClr val="windowText" lastClr="000000"/>
                        </a:solidFill>
                      </a:endParaRPr>
                    </a:p>
                  </a:txBody>
                  <a:tcPr/>
                </a:tc>
                <a:tc>
                  <a:txBody>
                    <a:bodyPr/>
                    <a:lstStyle/>
                    <a:p>
                      <a:r>
                        <a:rPr lang="en-US" sz="1800" b="0" kern="1200" dirty="0">
                          <a:solidFill>
                            <a:sysClr val="windowText" lastClr="000000"/>
                          </a:solidFill>
                          <a:effectLst/>
                        </a:rPr>
                        <a:t>1.0</a:t>
                      </a:r>
                      <a:endParaRPr lang="en-US" dirty="0">
                        <a:solidFill>
                          <a:sysClr val="windowText" lastClr="000000"/>
                        </a:solidFill>
                      </a:endParaRPr>
                    </a:p>
                  </a:txBody>
                  <a:tcPr/>
                </a:tc>
                <a:extLst>
                  <a:ext uri="{0D108BD9-81ED-4DB2-BD59-A6C34878D82A}">
                    <a16:rowId xmlns:a16="http://schemas.microsoft.com/office/drawing/2014/main" val="4071796662"/>
                  </a:ext>
                </a:extLst>
              </a:tr>
              <a:tr h="370840">
                <a:tc>
                  <a:txBody>
                    <a:bodyPr/>
                    <a:lstStyle/>
                    <a:p>
                      <a:r>
                        <a:rPr lang="en-US" sz="1800" b="0" kern="1200" dirty="0">
                          <a:solidFill>
                            <a:sysClr val="windowText" lastClr="000000"/>
                          </a:solidFill>
                          <a:effectLst/>
                        </a:rPr>
                        <a:t>Recall</a:t>
                      </a:r>
                      <a:endParaRPr lang="en-US" dirty="0">
                        <a:solidFill>
                          <a:sysClr val="windowText" lastClr="000000"/>
                        </a:solidFill>
                      </a:endParaRPr>
                    </a:p>
                  </a:txBody>
                  <a:tcPr/>
                </a:tc>
                <a:tc>
                  <a:txBody>
                    <a:bodyPr/>
                    <a:lstStyle/>
                    <a:p>
                      <a:r>
                        <a:rPr lang="en-US" sz="1800" b="0" kern="1200" dirty="0">
                          <a:solidFill>
                            <a:sysClr val="windowText" lastClr="000000"/>
                          </a:solidFill>
                          <a:effectLst/>
                        </a:rPr>
                        <a:t>0.9024</a:t>
                      </a:r>
                      <a:endParaRPr lang="en-US" dirty="0">
                        <a:solidFill>
                          <a:sysClr val="windowText" lastClr="000000"/>
                        </a:solidFill>
                      </a:endParaRPr>
                    </a:p>
                  </a:txBody>
                  <a:tcPr/>
                </a:tc>
                <a:extLst>
                  <a:ext uri="{0D108BD9-81ED-4DB2-BD59-A6C34878D82A}">
                    <a16:rowId xmlns:a16="http://schemas.microsoft.com/office/drawing/2014/main" val="3370404781"/>
                  </a:ext>
                </a:extLst>
              </a:tr>
            </a:tbl>
          </a:graphicData>
        </a:graphic>
      </p:graphicFrame>
      <p:pic>
        <p:nvPicPr>
          <p:cNvPr id="4102" name="Picture 6">
            <a:extLst>
              <a:ext uri="{FF2B5EF4-FFF2-40B4-BE49-F238E27FC236}">
                <a16:creationId xmlns:a16="http://schemas.microsoft.com/office/drawing/2014/main" id="{4A292106-28E8-45E9-F823-0705C30BB4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65733" y="1828800"/>
            <a:ext cx="5467479" cy="4906712"/>
          </a:xfrm>
          <a:prstGeom prst="rect">
            <a:avLst/>
          </a:prstGeom>
          <a:noFill/>
          <a:extLst>
            <a:ext uri="{909E8E84-426E-40DD-AFC4-6F175D3DCCD1}">
              <a14:hiddenFill xmlns:a14="http://schemas.microsoft.com/office/drawing/2010/main">
                <a:solidFill>
                  <a:srgbClr val="FFFFFF"/>
                </a:solidFill>
              </a14:hiddenFill>
            </a:ext>
          </a:extLst>
        </p:spPr>
      </p:pic>
      <p:pic>
        <p:nvPicPr>
          <p:cNvPr id="9" name="Audio 8">
            <a:hlinkClick r:id="" action="ppaction://media"/>
            <a:extLst>
              <a:ext uri="{FF2B5EF4-FFF2-40B4-BE49-F238E27FC236}">
                <a16:creationId xmlns:a16="http://schemas.microsoft.com/office/drawing/2014/main" id="{8691AE41-CF1D-C91E-0644-992C3EA8BAD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415079388"/>
      </p:ext>
    </p:extLst>
  </p:cSld>
  <p:clrMapOvr>
    <a:masterClrMapping/>
  </p:clrMapOvr>
  <mc:AlternateContent xmlns:mc="http://schemas.openxmlformats.org/markup-compatibility/2006" xmlns:p14="http://schemas.microsoft.com/office/powerpoint/2010/main">
    <mc:Choice Requires="p14">
      <p:transition spd="med" p14:dur="700" advTm="20218">
        <p:fade/>
      </p:transition>
    </mc:Choice>
    <mc:Fallback xmlns="">
      <p:transition spd="med" advTm="202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9F26F-8213-29B8-D1C2-8504C5A973F1}"/>
              </a:ext>
            </a:extLst>
          </p:cNvPr>
          <p:cNvSpPr>
            <a:spLocks noGrp="1"/>
          </p:cNvSpPr>
          <p:nvPr>
            <p:ph type="title"/>
          </p:nvPr>
        </p:nvSpPr>
        <p:spPr/>
        <p:txBody>
          <a:bodyPr/>
          <a:lstStyle/>
          <a:p>
            <a:r>
              <a:rPr lang="en-US" dirty="0"/>
              <a:t>Random Forest</a:t>
            </a:r>
          </a:p>
        </p:txBody>
      </p:sp>
      <p:sp>
        <p:nvSpPr>
          <p:cNvPr id="3" name="Text Placeholder 2">
            <a:extLst>
              <a:ext uri="{FF2B5EF4-FFF2-40B4-BE49-F238E27FC236}">
                <a16:creationId xmlns:a16="http://schemas.microsoft.com/office/drawing/2014/main" id="{7D30AD8A-D22C-1A2B-1BB1-55305E115435}"/>
              </a:ext>
            </a:extLst>
          </p:cNvPr>
          <p:cNvSpPr>
            <a:spLocks noGrp="1"/>
          </p:cNvSpPr>
          <p:nvPr>
            <p:ph type="body" idx="1"/>
          </p:nvPr>
        </p:nvSpPr>
        <p:spPr/>
        <p:txBody>
          <a:bodyPr/>
          <a:lstStyle/>
          <a:p>
            <a:r>
              <a:rPr lang="en-US" dirty="0"/>
              <a:t>Algorithm</a:t>
            </a:r>
          </a:p>
        </p:txBody>
      </p:sp>
      <p:sp>
        <p:nvSpPr>
          <p:cNvPr id="4" name="Content Placeholder 3">
            <a:extLst>
              <a:ext uri="{FF2B5EF4-FFF2-40B4-BE49-F238E27FC236}">
                <a16:creationId xmlns:a16="http://schemas.microsoft.com/office/drawing/2014/main" id="{F8058AFE-9F83-6349-FE00-089A994CB2E5}"/>
              </a:ext>
            </a:extLst>
          </p:cNvPr>
          <p:cNvSpPr>
            <a:spLocks noGrp="1"/>
          </p:cNvSpPr>
          <p:nvPr>
            <p:ph sz="half" idx="2"/>
          </p:nvPr>
        </p:nvSpPr>
        <p:spPr/>
        <p:txBody>
          <a:bodyPr>
            <a:normAutofit/>
          </a:bodyPr>
          <a:lstStyle/>
          <a:p>
            <a:r>
              <a:rPr lang="en-US" dirty="0">
                <a:solidFill>
                  <a:schemeClr val="tx2"/>
                </a:solidFill>
              </a:rPr>
              <a:t>Similarly to Decision Tree it requires no preprocessing </a:t>
            </a:r>
          </a:p>
          <a:p>
            <a:r>
              <a:rPr lang="en-US" dirty="0">
                <a:solidFill>
                  <a:schemeClr val="tx2"/>
                </a:solidFill>
              </a:rPr>
              <a:t>Introduces ensemble method for additional robustness and generalizability to the prediction.</a:t>
            </a:r>
          </a:p>
        </p:txBody>
      </p:sp>
      <p:sp>
        <p:nvSpPr>
          <p:cNvPr id="5" name="Text Placeholder 4">
            <a:extLst>
              <a:ext uri="{FF2B5EF4-FFF2-40B4-BE49-F238E27FC236}">
                <a16:creationId xmlns:a16="http://schemas.microsoft.com/office/drawing/2014/main" id="{2ED8287E-C616-969C-9148-9649D475DD00}"/>
              </a:ext>
            </a:extLst>
          </p:cNvPr>
          <p:cNvSpPr>
            <a:spLocks noGrp="1"/>
          </p:cNvSpPr>
          <p:nvPr>
            <p:ph type="body" sz="quarter" idx="3"/>
          </p:nvPr>
        </p:nvSpPr>
        <p:spPr/>
        <p:txBody>
          <a:bodyPr/>
          <a:lstStyle/>
          <a:p>
            <a:r>
              <a:rPr lang="en-US" dirty="0"/>
              <a:t>Hyperparameters</a:t>
            </a:r>
          </a:p>
        </p:txBody>
      </p:sp>
      <p:sp>
        <p:nvSpPr>
          <p:cNvPr id="6" name="Content Placeholder 5">
            <a:extLst>
              <a:ext uri="{FF2B5EF4-FFF2-40B4-BE49-F238E27FC236}">
                <a16:creationId xmlns:a16="http://schemas.microsoft.com/office/drawing/2014/main" id="{1ACF7EC7-023B-681A-DFDB-B16B2DCB95A6}"/>
              </a:ext>
            </a:extLst>
          </p:cNvPr>
          <p:cNvSpPr>
            <a:spLocks noGrp="1"/>
          </p:cNvSpPr>
          <p:nvPr>
            <p:ph sz="quarter" idx="4"/>
          </p:nvPr>
        </p:nvSpPr>
        <p:spPr/>
        <p:txBody>
          <a:bodyPr>
            <a:normAutofit/>
          </a:bodyPr>
          <a:lstStyle/>
          <a:p>
            <a:r>
              <a:rPr lang="en-US" dirty="0">
                <a:solidFill>
                  <a:schemeClr val="tx2"/>
                </a:solidFill>
              </a:rPr>
              <a:t>Recursive Feature Elimination</a:t>
            </a:r>
          </a:p>
          <a:p>
            <a:pPr lvl="1"/>
            <a:r>
              <a:rPr lang="en-US" dirty="0">
                <a:solidFill>
                  <a:schemeClr val="tx2"/>
                </a:solidFill>
              </a:rPr>
              <a:t>Number of features to select: 75%</a:t>
            </a:r>
          </a:p>
          <a:p>
            <a:pPr lvl="1"/>
            <a:r>
              <a:rPr lang="en-US" dirty="0">
                <a:solidFill>
                  <a:schemeClr val="tx2"/>
                </a:solidFill>
              </a:rPr>
              <a:t>Steps: 1</a:t>
            </a:r>
          </a:p>
          <a:p>
            <a:r>
              <a:rPr lang="en-US" dirty="0">
                <a:solidFill>
                  <a:schemeClr val="tx2"/>
                </a:solidFill>
              </a:rPr>
              <a:t>Model</a:t>
            </a:r>
          </a:p>
          <a:p>
            <a:pPr lvl="1"/>
            <a:r>
              <a:rPr lang="en-US" dirty="0">
                <a:solidFill>
                  <a:schemeClr val="tx2"/>
                </a:solidFill>
              </a:rPr>
              <a:t>Max Depth: 10</a:t>
            </a:r>
          </a:p>
          <a:p>
            <a:pPr lvl="1"/>
            <a:r>
              <a:rPr lang="en-US" dirty="0">
                <a:solidFill>
                  <a:schemeClr val="tx2"/>
                </a:solidFill>
              </a:rPr>
              <a:t>Minimum Samples Split: 2</a:t>
            </a:r>
          </a:p>
          <a:p>
            <a:pPr lvl="1"/>
            <a:r>
              <a:rPr lang="en-US" dirty="0">
                <a:solidFill>
                  <a:schemeClr val="tx2"/>
                </a:solidFill>
              </a:rPr>
              <a:t>Minimum Samples Leaf: 1</a:t>
            </a:r>
          </a:p>
        </p:txBody>
      </p:sp>
      <p:pic>
        <p:nvPicPr>
          <p:cNvPr id="15" name="Audio 14">
            <a:hlinkClick r:id="" action="ppaction://media"/>
            <a:extLst>
              <a:ext uri="{FF2B5EF4-FFF2-40B4-BE49-F238E27FC236}">
                <a16:creationId xmlns:a16="http://schemas.microsoft.com/office/drawing/2014/main" id="{5A3B4F47-FEB9-AD9A-E263-E63FFF175EF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417060457"/>
      </p:ext>
    </p:extLst>
  </p:cSld>
  <p:clrMapOvr>
    <a:masterClrMapping/>
  </p:clrMapOvr>
  <mc:AlternateContent xmlns:mc="http://schemas.openxmlformats.org/markup-compatibility/2006" xmlns:p14="http://schemas.microsoft.com/office/powerpoint/2010/main">
    <mc:Choice Requires="p14">
      <p:transition spd="med" p14:dur="700" advTm="29403">
        <p:fade/>
      </p:transition>
    </mc:Choice>
    <mc:Fallback xmlns="">
      <p:transition spd="med" advTm="294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D65AA-D701-F8A4-6652-1FBABD5B6106}"/>
              </a:ext>
            </a:extLst>
          </p:cNvPr>
          <p:cNvSpPr>
            <a:spLocks noGrp="1"/>
          </p:cNvSpPr>
          <p:nvPr>
            <p:ph type="title"/>
          </p:nvPr>
        </p:nvSpPr>
        <p:spPr/>
        <p:txBody>
          <a:bodyPr/>
          <a:lstStyle/>
          <a:p>
            <a:r>
              <a:rPr lang="en-US" dirty="0"/>
              <a:t>Random Forest Eval results</a:t>
            </a:r>
          </a:p>
        </p:txBody>
      </p:sp>
      <p:sp>
        <p:nvSpPr>
          <p:cNvPr id="3" name="Content Placeholder 2">
            <a:extLst>
              <a:ext uri="{FF2B5EF4-FFF2-40B4-BE49-F238E27FC236}">
                <a16:creationId xmlns:a16="http://schemas.microsoft.com/office/drawing/2014/main" id="{D47BD1C8-E908-77F4-9734-FAD5D2E36968}"/>
              </a:ext>
            </a:extLst>
          </p:cNvPr>
          <p:cNvSpPr>
            <a:spLocks noGrp="1"/>
          </p:cNvSpPr>
          <p:nvPr>
            <p:ph sz="half" idx="1"/>
          </p:nvPr>
        </p:nvSpPr>
        <p:spPr/>
        <p:txBody>
          <a:bodyPr>
            <a:normAutofit/>
          </a:bodyPr>
          <a:lstStyle/>
          <a:p>
            <a:r>
              <a:rPr lang="en-US" dirty="0">
                <a:solidFill>
                  <a:schemeClr val="tx2"/>
                </a:solidFill>
              </a:rPr>
              <a:t>This is our best performing model and only misclassifies one data point in each category.</a:t>
            </a:r>
          </a:p>
          <a:p>
            <a:endParaRPr lang="en-US" dirty="0">
              <a:solidFill>
                <a:schemeClr val="tx2"/>
              </a:solidFill>
            </a:endParaRPr>
          </a:p>
        </p:txBody>
      </p:sp>
      <p:graphicFrame>
        <p:nvGraphicFramePr>
          <p:cNvPr id="5" name="Table 4">
            <a:extLst>
              <a:ext uri="{FF2B5EF4-FFF2-40B4-BE49-F238E27FC236}">
                <a16:creationId xmlns:a16="http://schemas.microsoft.com/office/drawing/2014/main" id="{0A5DE88B-DB28-3AB4-42D8-3C7A6E4A39F9}"/>
              </a:ext>
            </a:extLst>
          </p:cNvPr>
          <p:cNvGraphicFramePr>
            <a:graphicFrameLocks noGrp="1"/>
          </p:cNvGraphicFramePr>
          <p:nvPr>
            <p:extLst>
              <p:ext uri="{D42A27DB-BD31-4B8C-83A1-F6EECF244321}">
                <p14:modId xmlns:p14="http://schemas.microsoft.com/office/powerpoint/2010/main" val="3437030177"/>
              </p:ext>
            </p:extLst>
          </p:nvPr>
        </p:nvGraphicFramePr>
        <p:xfrm>
          <a:off x="2139846" y="4114800"/>
          <a:ext cx="2895600" cy="1107440"/>
        </p:xfrm>
        <a:graphic>
          <a:graphicData uri="http://schemas.openxmlformats.org/drawingml/2006/table">
            <a:tbl>
              <a:tblPr firstRow="1" bandRow="1">
                <a:tableStyleId>{D7AC3CCA-C797-4891-BE02-D94E43425B78}</a:tableStyleId>
              </a:tblPr>
              <a:tblGrid>
                <a:gridCol w="1171465">
                  <a:extLst>
                    <a:ext uri="{9D8B030D-6E8A-4147-A177-3AD203B41FA5}">
                      <a16:colId xmlns:a16="http://schemas.microsoft.com/office/drawing/2014/main" val="3962817507"/>
                    </a:ext>
                  </a:extLst>
                </a:gridCol>
                <a:gridCol w="1724135">
                  <a:extLst>
                    <a:ext uri="{9D8B030D-6E8A-4147-A177-3AD203B41FA5}">
                      <a16:colId xmlns:a16="http://schemas.microsoft.com/office/drawing/2014/main" val="423415350"/>
                    </a:ext>
                  </a:extLst>
                </a:gridCol>
              </a:tblGrid>
              <a:tr h="324848">
                <a:tc>
                  <a:txBody>
                    <a:bodyPr/>
                    <a:lstStyle/>
                    <a:p>
                      <a:r>
                        <a:rPr lang="en-US" sz="1800" b="0" kern="1200" dirty="0">
                          <a:solidFill>
                            <a:sysClr val="windowText" lastClr="000000"/>
                          </a:solidFill>
                          <a:effectLst/>
                        </a:rPr>
                        <a:t>F1 Score</a:t>
                      </a:r>
                      <a:endParaRPr lang="en-US" dirty="0">
                        <a:solidFill>
                          <a:sysClr val="windowText" lastClr="000000"/>
                        </a:solidFill>
                      </a:endParaRPr>
                    </a:p>
                  </a:txBody>
                  <a:tcPr/>
                </a:tc>
                <a:tc>
                  <a:txBody>
                    <a:bodyPr/>
                    <a:lstStyle/>
                    <a:p>
                      <a:r>
                        <a:rPr lang="en-US" sz="1800" b="0" kern="1200" dirty="0">
                          <a:solidFill>
                            <a:sysClr val="windowText" lastClr="000000"/>
                          </a:solidFill>
                          <a:effectLst/>
                        </a:rPr>
                        <a:t>0.9756</a:t>
                      </a:r>
                      <a:endParaRPr lang="en-US" dirty="0">
                        <a:solidFill>
                          <a:sysClr val="windowText" lastClr="000000"/>
                        </a:solidFill>
                      </a:endParaRPr>
                    </a:p>
                  </a:txBody>
                  <a:tcPr/>
                </a:tc>
                <a:extLst>
                  <a:ext uri="{0D108BD9-81ED-4DB2-BD59-A6C34878D82A}">
                    <a16:rowId xmlns:a16="http://schemas.microsoft.com/office/drawing/2014/main" val="711487896"/>
                  </a:ext>
                </a:extLst>
              </a:tr>
              <a:tr h="370840">
                <a:tc>
                  <a:txBody>
                    <a:bodyPr/>
                    <a:lstStyle/>
                    <a:p>
                      <a:r>
                        <a:rPr lang="en-US" sz="1800" b="0" kern="1200" dirty="0">
                          <a:solidFill>
                            <a:sysClr val="windowText" lastClr="000000"/>
                          </a:solidFill>
                          <a:effectLst/>
                        </a:rPr>
                        <a:t>Precision</a:t>
                      </a:r>
                      <a:endParaRPr lang="en-US" dirty="0">
                        <a:solidFill>
                          <a:sysClr val="windowText" lastClr="000000"/>
                        </a:solidFill>
                      </a:endParaRPr>
                    </a:p>
                  </a:txBody>
                  <a:tcPr/>
                </a:tc>
                <a:tc>
                  <a:txBody>
                    <a:bodyPr/>
                    <a:lstStyle/>
                    <a:p>
                      <a:r>
                        <a:rPr lang="en-US" sz="1800" b="0" kern="1200" dirty="0">
                          <a:solidFill>
                            <a:sysClr val="windowText" lastClr="000000"/>
                          </a:solidFill>
                          <a:effectLst/>
                        </a:rPr>
                        <a:t>0.9756</a:t>
                      </a:r>
                      <a:endParaRPr lang="en-US" dirty="0">
                        <a:solidFill>
                          <a:sysClr val="windowText" lastClr="000000"/>
                        </a:solidFill>
                      </a:endParaRPr>
                    </a:p>
                  </a:txBody>
                  <a:tcPr/>
                </a:tc>
                <a:extLst>
                  <a:ext uri="{0D108BD9-81ED-4DB2-BD59-A6C34878D82A}">
                    <a16:rowId xmlns:a16="http://schemas.microsoft.com/office/drawing/2014/main" val="4071796662"/>
                  </a:ext>
                </a:extLst>
              </a:tr>
              <a:tr h="370840">
                <a:tc>
                  <a:txBody>
                    <a:bodyPr/>
                    <a:lstStyle/>
                    <a:p>
                      <a:r>
                        <a:rPr lang="en-US" sz="1800" b="0" kern="1200" dirty="0">
                          <a:solidFill>
                            <a:sysClr val="windowText" lastClr="000000"/>
                          </a:solidFill>
                          <a:effectLst/>
                        </a:rPr>
                        <a:t>Recall</a:t>
                      </a:r>
                      <a:endParaRPr lang="en-US" dirty="0">
                        <a:solidFill>
                          <a:sysClr val="windowText" lastClr="000000"/>
                        </a:solidFill>
                      </a:endParaRPr>
                    </a:p>
                  </a:txBody>
                  <a:tcPr/>
                </a:tc>
                <a:tc>
                  <a:txBody>
                    <a:bodyPr/>
                    <a:lstStyle/>
                    <a:p>
                      <a:r>
                        <a:rPr lang="en-US" sz="1800" b="0" kern="1200" dirty="0">
                          <a:solidFill>
                            <a:sysClr val="windowText" lastClr="000000"/>
                          </a:solidFill>
                          <a:effectLst/>
                        </a:rPr>
                        <a:t>0.9756</a:t>
                      </a:r>
                      <a:endParaRPr lang="en-US" dirty="0">
                        <a:solidFill>
                          <a:sysClr val="windowText" lastClr="000000"/>
                        </a:solidFill>
                      </a:endParaRPr>
                    </a:p>
                  </a:txBody>
                  <a:tcPr/>
                </a:tc>
                <a:extLst>
                  <a:ext uri="{0D108BD9-81ED-4DB2-BD59-A6C34878D82A}">
                    <a16:rowId xmlns:a16="http://schemas.microsoft.com/office/drawing/2014/main" val="3370404781"/>
                  </a:ext>
                </a:extLst>
              </a:tr>
            </a:tbl>
          </a:graphicData>
        </a:graphic>
      </p:graphicFrame>
      <p:pic>
        <p:nvPicPr>
          <p:cNvPr id="3074" name="Picture 2">
            <a:extLst>
              <a:ext uri="{FF2B5EF4-FFF2-40B4-BE49-F238E27FC236}">
                <a16:creationId xmlns:a16="http://schemas.microsoft.com/office/drawing/2014/main" id="{4EF625F6-ECF1-11EE-1E01-4B897D63E9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75471" y="1828800"/>
            <a:ext cx="5457741" cy="4897973"/>
          </a:xfrm>
          <a:prstGeom prst="rect">
            <a:avLst/>
          </a:prstGeom>
          <a:noFill/>
          <a:extLst>
            <a:ext uri="{909E8E84-426E-40DD-AFC4-6F175D3DCCD1}">
              <a14:hiddenFill xmlns:a14="http://schemas.microsoft.com/office/drawing/2010/main">
                <a:solidFill>
                  <a:srgbClr val="FFFFFF"/>
                </a:solidFill>
              </a14:hiddenFill>
            </a:ext>
          </a:extLst>
        </p:spPr>
      </p:pic>
      <p:pic>
        <p:nvPicPr>
          <p:cNvPr id="3072" name="Audio 3071">
            <a:hlinkClick r:id="" action="ppaction://media"/>
            <a:extLst>
              <a:ext uri="{FF2B5EF4-FFF2-40B4-BE49-F238E27FC236}">
                <a16:creationId xmlns:a16="http://schemas.microsoft.com/office/drawing/2014/main" id="{663065F9-8701-08B6-1FCC-5096262EBE9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997201346"/>
      </p:ext>
    </p:extLst>
  </p:cSld>
  <p:clrMapOvr>
    <a:masterClrMapping/>
  </p:clrMapOvr>
  <mc:AlternateContent xmlns:mc="http://schemas.openxmlformats.org/markup-compatibility/2006" xmlns:p14="http://schemas.microsoft.com/office/powerpoint/2010/main">
    <mc:Choice Requires="p14">
      <p:transition spd="med" p14:dur="700" advTm="15596">
        <p:fade/>
      </p:transition>
    </mc:Choice>
    <mc:Fallback xmlns="">
      <p:transition spd="med" advTm="155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7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D9A68-F7DD-141F-D338-F306A060D939}"/>
              </a:ext>
            </a:extLst>
          </p:cNvPr>
          <p:cNvSpPr>
            <a:spLocks noGrp="1"/>
          </p:cNvSpPr>
          <p:nvPr>
            <p:ph type="title"/>
          </p:nvPr>
        </p:nvSpPr>
        <p:spPr/>
        <p:txBody>
          <a:bodyPr/>
          <a:lstStyle/>
          <a:p>
            <a:r>
              <a:rPr lang="en-US" dirty="0"/>
              <a:t>Compare Performance</a:t>
            </a:r>
          </a:p>
        </p:txBody>
      </p:sp>
      <p:sp>
        <p:nvSpPr>
          <p:cNvPr id="3" name="Content Placeholder 2">
            <a:extLst>
              <a:ext uri="{FF2B5EF4-FFF2-40B4-BE49-F238E27FC236}">
                <a16:creationId xmlns:a16="http://schemas.microsoft.com/office/drawing/2014/main" id="{14F0867D-2F8A-0872-4E56-2113D485487D}"/>
              </a:ext>
            </a:extLst>
          </p:cNvPr>
          <p:cNvSpPr>
            <a:spLocks noGrp="1"/>
          </p:cNvSpPr>
          <p:nvPr>
            <p:ph sz="half" idx="1"/>
          </p:nvPr>
        </p:nvSpPr>
        <p:spPr/>
        <p:txBody>
          <a:bodyPr/>
          <a:lstStyle/>
          <a:p>
            <a:r>
              <a:rPr lang="en-US" dirty="0">
                <a:solidFill>
                  <a:schemeClr val="tx2"/>
                </a:solidFill>
              </a:rPr>
              <a:t>We see from this table that overall; the Random Forest model was our highest performing model overall</a:t>
            </a:r>
          </a:p>
          <a:p>
            <a:r>
              <a:rPr lang="en-US" dirty="0">
                <a:solidFill>
                  <a:schemeClr val="tx2"/>
                </a:solidFill>
              </a:rPr>
              <a:t>The Decision Tree is able to achieve higher precision at the cost of lower recall.</a:t>
            </a:r>
          </a:p>
        </p:txBody>
      </p:sp>
      <p:graphicFrame>
        <p:nvGraphicFramePr>
          <p:cNvPr id="5" name="Content Placeholder 4">
            <a:extLst>
              <a:ext uri="{FF2B5EF4-FFF2-40B4-BE49-F238E27FC236}">
                <a16:creationId xmlns:a16="http://schemas.microsoft.com/office/drawing/2014/main" id="{28D9D1B9-68CD-CE56-81D0-47ACB87CC049}"/>
              </a:ext>
            </a:extLst>
          </p:cNvPr>
          <p:cNvGraphicFramePr>
            <a:graphicFrameLocks noGrp="1"/>
          </p:cNvGraphicFramePr>
          <p:nvPr>
            <p:ph sz="half" idx="2"/>
            <p:extLst>
              <p:ext uri="{D42A27DB-BD31-4B8C-83A1-F6EECF244321}">
                <p14:modId xmlns:p14="http://schemas.microsoft.com/office/powerpoint/2010/main" val="1870919118"/>
              </p:ext>
            </p:extLst>
          </p:nvPr>
        </p:nvGraphicFramePr>
        <p:xfrm>
          <a:off x="6262688" y="1828800"/>
          <a:ext cx="4708524" cy="1483360"/>
        </p:xfrm>
        <a:graphic>
          <a:graphicData uri="http://schemas.openxmlformats.org/drawingml/2006/table">
            <a:tbl>
              <a:tblPr firstRow="1" bandRow="1">
                <a:tableStyleId>{073A0DAA-6AF3-43AB-8588-CEC1D06C72B9}</a:tableStyleId>
              </a:tblPr>
              <a:tblGrid>
                <a:gridCol w="1177131">
                  <a:extLst>
                    <a:ext uri="{9D8B030D-6E8A-4147-A177-3AD203B41FA5}">
                      <a16:colId xmlns:a16="http://schemas.microsoft.com/office/drawing/2014/main" val="656437539"/>
                    </a:ext>
                  </a:extLst>
                </a:gridCol>
                <a:gridCol w="1177131">
                  <a:extLst>
                    <a:ext uri="{9D8B030D-6E8A-4147-A177-3AD203B41FA5}">
                      <a16:colId xmlns:a16="http://schemas.microsoft.com/office/drawing/2014/main" val="3622519272"/>
                    </a:ext>
                  </a:extLst>
                </a:gridCol>
                <a:gridCol w="1177131">
                  <a:extLst>
                    <a:ext uri="{9D8B030D-6E8A-4147-A177-3AD203B41FA5}">
                      <a16:colId xmlns:a16="http://schemas.microsoft.com/office/drawing/2014/main" val="2357153019"/>
                    </a:ext>
                  </a:extLst>
                </a:gridCol>
                <a:gridCol w="1177131">
                  <a:extLst>
                    <a:ext uri="{9D8B030D-6E8A-4147-A177-3AD203B41FA5}">
                      <a16:colId xmlns:a16="http://schemas.microsoft.com/office/drawing/2014/main" val="3617707963"/>
                    </a:ext>
                  </a:extLst>
                </a:gridCol>
              </a:tblGrid>
              <a:tr h="370840">
                <a:tc>
                  <a:txBody>
                    <a:bodyPr/>
                    <a:lstStyle/>
                    <a:p>
                      <a:endParaRPr lang="en-US" dirty="0"/>
                    </a:p>
                  </a:txBody>
                  <a:tcPr/>
                </a:tc>
                <a:tc>
                  <a:txBody>
                    <a:bodyPr/>
                    <a:lstStyle/>
                    <a:p>
                      <a:r>
                        <a:rPr lang="en-US" dirty="0"/>
                        <a:t>Precision</a:t>
                      </a:r>
                    </a:p>
                  </a:txBody>
                  <a:tcPr/>
                </a:tc>
                <a:tc>
                  <a:txBody>
                    <a:bodyPr/>
                    <a:lstStyle/>
                    <a:p>
                      <a:r>
                        <a:rPr lang="en-US" dirty="0"/>
                        <a:t>Recall</a:t>
                      </a:r>
                    </a:p>
                  </a:txBody>
                  <a:tcPr/>
                </a:tc>
                <a:tc>
                  <a:txBody>
                    <a:bodyPr/>
                    <a:lstStyle/>
                    <a:p>
                      <a:r>
                        <a:rPr lang="en-US" dirty="0"/>
                        <a:t>F1</a:t>
                      </a:r>
                    </a:p>
                  </a:txBody>
                  <a:tcPr/>
                </a:tc>
                <a:extLst>
                  <a:ext uri="{0D108BD9-81ED-4DB2-BD59-A6C34878D82A}">
                    <a16:rowId xmlns:a16="http://schemas.microsoft.com/office/drawing/2014/main" val="1818080276"/>
                  </a:ext>
                </a:extLst>
              </a:tr>
              <a:tr h="370840">
                <a:tc>
                  <a:txBody>
                    <a:bodyPr/>
                    <a:lstStyle/>
                    <a:p>
                      <a:r>
                        <a:rPr lang="en-US" dirty="0"/>
                        <a:t>Logistic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ysClr val="windowText" lastClr="000000"/>
                          </a:solidFill>
                          <a:effectLst/>
                        </a:rPr>
                        <a:t>0.8889</a:t>
                      </a:r>
                      <a:endParaRPr lang="en-US" dirty="0">
                        <a:solidFill>
                          <a:sysClr val="windowText" lastClr="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ysClr val="windowText" lastClr="000000"/>
                          </a:solidFill>
                          <a:effectLst/>
                        </a:rPr>
                        <a:t>0.7805</a:t>
                      </a:r>
                      <a:endParaRPr lang="en-US" dirty="0">
                        <a:solidFill>
                          <a:sysClr val="windowText" lastClr="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ysClr val="windowText" lastClr="000000"/>
                          </a:solidFill>
                          <a:effectLst/>
                        </a:rPr>
                        <a:t>0.8311</a:t>
                      </a:r>
                      <a:endParaRPr lang="en-US" dirty="0">
                        <a:solidFill>
                          <a:sysClr val="windowText" lastClr="000000"/>
                        </a:solidFill>
                      </a:endParaRPr>
                    </a:p>
                  </a:txBody>
                  <a:tcPr/>
                </a:tc>
                <a:extLst>
                  <a:ext uri="{0D108BD9-81ED-4DB2-BD59-A6C34878D82A}">
                    <a16:rowId xmlns:a16="http://schemas.microsoft.com/office/drawing/2014/main" val="3727466729"/>
                  </a:ext>
                </a:extLst>
              </a:tr>
              <a:tr h="370840">
                <a:tc>
                  <a:txBody>
                    <a:bodyPr/>
                    <a:lstStyle/>
                    <a:p>
                      <a:r>
                        <a:rPr lang="en-US" dirty="0"/>
                        <a:t>DT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ysClr val="windowText" lastClr="000000"/>
                          </a:solidFill>
                          <a:effectLst/>
                        </a:rPr>
                        <a:t>1.0</a:t>
                      </a:r>
                      <a:endParaRPr lang="en-US" dirty="0">
                        <a:solidFill>
                          <a:sysClr val="windowText" lastClr="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ysClr val="windowText" lastClr="000000"/>
                          </a:solidFill>
                          <a:effectLst/>
                        </a:rPr>
                        <a:t>0.9024</a:t>
                      </a:r>
                      <a:endParaRPr lang="en-US" dirty="0">
                        <a:solidFill>
                          <a:sysClr val="windowText" lastClr="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ysClr val="windowText" lastClr="000000"/>
                          </a:solidFill>
                          <a:effectLst/>
                        </a:rPr>
                        <a:t>0.9487</a:t>
                      </a:r>
                      <a:endParaRPr lang="en-US" dirty="0">
                        <a:solidFill>
                          <a:sysClr val="windowText" lastClr="000000"/>
                        </a:solidFill>
                      </a:endParaRPr>
                    </a:p>
                  </a:txBody>
                  <a:tcPr/>
                </a:tc>
                <a:extLst>
                  <a:ext uri="{0D108BD9-81ED-4DB2-BD59-A6C34878D82A}">
                    <a16:rowId xmlns:a16="http://schemas.microsoft.com/office/drawing/2014/main" val="2663342475"/>
                  </a:ext>
                </a:extLst>
              </a:tr>
              <a:tr h="370840">
                <a:tc>
                  <a:txBody>
                    <a:bodyPr/>
                    <a:lstStyle/>
                    <a:p>
                      <a:r>
                        <a:rPr lang="en-US" dirty="0"/>
                        <a:t>RF</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ysClr val="windowText" lastClr="000000"/>
                          </a:solidFill>
                          <a:effectLst/>
                        </a:rPr>
                        <a:t>0.9756</a:t>
                      </a:r>
                      <a:endParaRPr lang="en-US" dirty="0">
                        <a:solidFill>
                          <a:sysClr val="windowText" lastClr="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ysClr val="windowText" lastClr="000000"/>
                          </a:solidFill>
                          <a:effectLst/>
                        </a:rPr>
                        <a:t>0.9756</a:t>
                      </a:r>
                      <a:endParaRPr lang="en-US" dirty="0">
                        <a:solidFill>
                          <a:sysClr val="windowText" lastClr="00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ysClr val="windowText" lastClr="000000"/>
                          </a:solidFill>
                          <a:effectLst/>
                        </a:rPr>
                        <a:t>0.9756</a:t>
                      </a:r>
                      <a:endParaRPr lang="en-US" dirty="0">
                        <a:solidFill>
                          <a:sysClr val="windowText" lastClr="000000"/>
                        </a:solidFill>
                      </a:endParaRPr>
                    </a:p>
                  </a:txBody>
                  <a:tcPr/>
                </a:tc>
                <a:extLst>
                  <a:ext uri="{0D108BD9-81ED-4DB2-BD59-A6C34878D82A}">
                    <a16:rowId xmlns:a16="http://schemas.microsoft.com/office/drawing/2014/main" val="32404284"/>
                  </a:ext>
                </a:extLst>
              </a:tr>
            </a:tbl>
          </a:graphicData>
        </a:graphic>
      </p:graphicFrame>
      <p:pic>
        <p:nvPicPr>
          <p:cNvPr id="23" name="Audio 22">
            <a:hlinkClick r:id="" action="ppaction://media"/>
            <a:extLst>
              <a:ext uri="{FF2B5EF4-FFF2-40B4-BE49-F238E27FC236}">
                <a16:creationId xmlns:a16="http://schemas.microsoft.com/office/drawing/2014/main" id="{8AA40E32-093E-2796-C501-D50C779015C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1742397792"/>
      </p:ext>
    </p:extLst>
  </p:cSld>
  <p:clrMapOvr>
    <a:masterClrMapping/>
  </p:clrMapOvr>
  <mc:AlternateContent xmlns:mc="http://schemas.openxmlformats.org/markup-compatibility/2006" xmlns:p14="http://schemas.microsoft.com/office/powerpoint/2010/main">
    <mc:Choice Requires="p14">
      <p:transition spd="med" p14:dur="700" advTm="23703">
        <p:fade/>
      </p:transition>
    </mc:Choice>
    <mc:Fallback xmlns="">
      <p:transition spd="med" advTm="237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B5A1B-2E3A-0DCD-0B26-16275D442F7A}"/>
              </a:ext>
            </a:extLst>
          </p:cNvPr>
          <p:cNvSpPr>
            <a:spLocks noGrp="1"/>
          </p:cNvSpPr>
          <p:nvPr>
            <p:ph type="title"/>
          </p:nvPr>
        </p:nvSpPr>
        <p:spPr/>
        <p:txBody>
          <a:bodyPr/>
          <a:lstStyle/>
          <a:p>
            <a:r>
              <a:rPr lang="en-GB" dirty="0"/>
              <a:t>CLUSTERING MODELS</a:t>
            </a:r>
            <a:endParaRPr lang="en-GB" dirty="0" err="1"/>
          </a:p>
        </p:txBody>
      </p:sp>
      <p:sp>
        <p:nvSpPr>
          <p:cNvPr id="3" name="Content Placeholder 2">
            <a:extLst>
              <a:ext uri="{FF2B5EF4-FFF2-40B4-BE49-F238E27FC236}">
                <a16:creationId xmlns:a16="http://schemas.microsoft.com/office/drawing/2014/main" id="{7431A791-0801-7DAB-1D15-B5E3CA68432F}"/>
              </a:ext>
            </a:extLst>
          </p:cNvPr>
          <p:cNvSpPr>
            <a:spLocks noGrp="1"/>
          </p:cNvSpPr>
          <p:nvPr>
            <p:ph type="body" idx="1"/>
          </p:nvPr>
        </p:nvSpPr>
        <p:spPr/>
        <p:txBody>
          <a:bodyPr/>
          <a:lstStyle/>
          <a:p>
            <a:endParaRPr lang="en-GB"/>
          </a:p>
        </p:txBody>
      </p:sp>
      <p:pic>
        <p:nvPicPr>
          <p:cNvPr id="7" name="Audio 6">
            <a:hlinkClick r:id="" action="ppaction://media"/>
            <a:extLst>
              <a:ext uri="{FF2B5EF4-FFF2-40B4-BE49-F238E27FC236}">
                <a16:creationId xmlns:a16="http://schemas.microsoft.com/office/drawing/2014/main" id="{18526306-4F90-9609-89FB-40806BF0278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219406" y="5143723"/>
            <a:ext cx="3047206" cy="1714053"/>
          </a:xfrm>
          <a:prstGeom prst="rect">
            <a:avLst/>
          </a:prstGeom>
        </p:spPr>
      </p:pic>
    </p:spTree>
    <p:extLst>
      <p:ext uri="{BB962C8B-B14F-4D97-AF65-F5344CB8AC3E}">
        <p14:creationId xmlns:p14="http://schemas.microsoft.com/office/powerpoint/2010/main" val="3780298779"/>
      </p:ext>
    </p:extLst>
  </p:cSld>
  <p:clrMapOvr>
    <a:masterClrMapping/>
  </p:clrMapOvr>
  <mc:AlternateContent xmlns:mc="http://schemas.openxmlformats.org/markup-compatibility/2006" xmlns:p14="http://schemas.microsoft.com/office/powerpoint/2010/main">
    <mc:Choice Requires="p14">
      <p:transition spd="med" p14:dur="700" advTm="5522">
        <p:fade/>
      </p:transition>
    </mc:Choice>
    <mc:Fallback xmlns="">
      <p:transition spd="med" advTm="55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CE6BE-1EB4-6B1C-ABA5-4C383E048DB5}"/>
              </a:ext>
            </a:extLst>
          </p:cNvPr>
          <p:cNvSpPr>
            <a:spLocks noGrp="1"/>
          </p:cNvSpPr>
          <p:nvPr>
            <p:ph type="title"/>
          </p:nvPr>
        </p:nvSpPr>
        <p:spPr>
          <a:xfrm>
            <a:off x="1217614" y="274638"/>
            <a:ext cx="9753600" cy="1325562"/>
          </a:xfrm>
        </p:spPr>
        <p:txBody>
          <a:bodyPr anchor="b">
            <a:normAutofit/>
          </a:bodyPr>
          <a:lstStyle/>
          <a:p>
            <a:r>
              <a:rPr lang="en-US" dirty="0" err="1"/>
              <a:t>pca</a:t>
            </a:r>
          </a:p>
        </p:txBody>
      </p:sp>
      <p:pic>
        <p:nvPicPr>
          <p:cNvPr id="21" name="Content Placeholder 20">
            <a:extLst>
              <a:ext uri="{FF2B5EF4-FFF2-40B4-BE49-F238E27FC236}">
                <a16:creationId xmlns:a16="http://schemas.microsoft.com/office/drawing/2014/main" id="{41A6FB40-6E3E-5768-EAE9-335F71F984D8}"/>
              </a:ext>
            </a:extLst>
          </p:cNvPr>
          <p:cNvPicPr>
            <a:picLocks noGrp="1" noChangeAspect="1"/>
          </p:cNvPicPr>
          <p:nvPr>
            <p:ph sz="half" idx="2"/>
          </p:nvPr>
        </p:nvPicPr>
        <p:blipFill>
          <a:blip r:embed="rId4"/>
          <a:stretch>
            <a:fillRect/>
          </a:stretch>
        </p:blipFill>
        <p:spPr>
          <a:xfrm>
            <a:off x="6569297" y="2926011"/>
            <a:ext cx="3878721" cy="3751413"/>
          </a:xfrm>
        </p:spPr>
      </p:pic>
      <p:pic>
        <p:nvPicPr>
          <p:cNvPr id="24" name="Content Placeholder 23" descr="A graph of a component index&#10;&#10;Description automatically generated">
            <a:extLst>
              <a:ext uri="{FF2B5EF4-FFF2-40B4-BE49-F238E27FC236}">
                <a16:creationId xmlns:a16="http://schemas.microsoft.com/office/drawing/2014/main" id="{7D2D6DE3-5913-EC0E-982A-3B215DA68B97}"/>
              </a:ext>
            </a:extLst>
          </p:cNvPr>
          <p:cNvPicPr>
            <a:picLocks noGrp="1" noChangeAspect="1"/>
          </p:cNvPicPr>
          <p:nvPr>
            <p:ph sz="half" idx="1"/>
          </p:nvPr>
        </p:nvPicPr>
        <p:blipFill>
          <a:blip r:embed="rId5"/>
          <a:stretch>
            <a:fillRect/>
          </a:stretch>
        </p:blipFill>
        <p:spPr>
          <a:xfrm>
            <a:off x="1219551" y="3420299"/>
            <a:ext cx="4707508" cy="2996467"/>
          </a:xfrm>
        </p:spPr>
      </p:pic>
      <p:sp>
        <p:nvSpPr>
          <p:cNvPr id="25" name="TextBox 24">
            <a:extLst>
              <a:ext uri="{FF2B5EF4-FFF2-40B4-BE49-F238E27FC236}">
                <a16:creationId xmlns:a16="http://schemas.microsoft.com/office/drawing/2014/main" id="{0DAE9282-EE04-65AF-A425-E52D8CFEA488}"/>
              </a:ext>
            </a:extLst>
          </p:cNvPr>
          <p:cNvSpPr txBox="1"/>
          <p:nvPr/>
        </p:nvSpPr>
        <p:spPr>
          <a:xfrm>
            <a:off x="1224247" y="1872801"/>
            <a:ext cx="974769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pPr>
            <a:r>
              <a:rPr lang="en-GB" sz="2000" dirty="0"/>
              <a:t>PCA is our first step before running the models to reduce the dimensionality of our data. For visualization's sake, we intend to only use the first 2 components albeit their total explained variance is just over 40%</a:t>
            </a:r>
            <a:endParaRPr lang="en-US"/>
          </a:p>
        </p:txBody>
      </p:sp>
      <p:pic>
        <p:nvPicPr>
          <p:cNvPr id="12" name="Audio 11">
            <a:hlinkClick r:id="" action="ppaction://media"/>
            <a:extLst>
              <a:ext uri="{FF2B5EF4-FFF2-40B4-BE49-F238E27FC236}">
                <a16:creationId xmlns:a16="http://schemas.microsoft.com/office/drawing/2014/main" id="{4999E0A9-9184-7F1C-9433-1E1F0EC3110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953419944"/>
      </p:ext>
    </p:extLst>
  </p:cSld>
  <p:clrMapOvr>
    <a:masterClrMapping/>
  </p:clrMapOvr>
  <mc:AlternateContent xmlns:mc="http://schemas.openxmlformats.org/markup-compatibility/2006" xmlns:p14="http://schemas.microsoft.com/office/powerpoint/2010/main">
    <mc:Choice Requires="p14">
      <p:transition spd="med" p14:dur="700" advTm="47068">
        <p:fade/>
      </p:transition>
    </mc:Choice>
    <mc:Fallback xmlns="">
      <p:transition spd="med" advTm="470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CE6BE-1EB4-6B1C-ABA5-4C383E048DB5}"/>
              </a:ext>
            </a:extLst>
          </p:cNvPr>
          <p:cNvSpPr>
            <a:spLocks noGrp="1"/>
          </p:cNvSpPr>
          <p:nvPr>
            <p:ph type="title"/>
          </p:nvPr>
        </p:nvSpPr>
        <p:spPr/>
        <p:txBody>
          <a:bodyPr/>
          <a:lstStyle/>
          <a:p>
            <a:r>
              <a:rPr lang="en-US" dirty="0"/>
              <a:t>K MEANS CLUSTERING</a:t>
            </a:r>
          </a:p>
        </p:txBody>
      </p:sp>
      <p:pic>
        <p:nvPicPr>
          <p:cNvPr id="5" name="Content Placeholder 4" descr="A graph of a graph with a line and a black arrow&#10;&#10;Description automatically generated">
            <a:extLst>
              <a:ext uri="{FF2B5EF4-FFF2-40B4-BE49-F238E27FC236}">
                <a16:creationId xmlns:a16="http://schemas.microsoft.com/office/drawing/2014/main" id="{FC5C49CD-00A3-EB6A-D8F7-0306205F3802}"/>
              </a:ext>
            </a:extLst>
          </p:cNvPr>
          <p:cNvPicPr>
            <a:picLocks noGrp="1" noChangeAspect="1"/>
          </p:cNvPicPr>
          <p:nvPr>
            <p:ph sz="half" idx="1"/>
          </p:nvPr>
        </p:nvPicPr>
        <p:blipFill>
          <a:blip r:embed="rId4"/>
          <a:stretch>
            <a:fillRect/>
          </a:stretch>
        </p:blipFill>
        <p:spPr>
          <a:xfrm>
            <a:off x="1219716" y="1684151"/>
            <a:ext cx="4707508" cy="2420687"/>
          </a:xfrm>
        </p:spPr>
      </p:pic>
      <p:pic>
        <p:nvPicPr>
          <p:cNvPr id="6" name="Content Placeholder 5" descr="A graph with a line&#10;&#10;Description automatically generated">
            <a:extLst>
              <a:ext uri="{FF2B5EF4-FFF2-40B4-BE49-F238E27FC236}">
                <a16:creationId xmlns:a16="http://schemas.microsoft.com/office/drawing/2014/main" id="{CB9A7008-0E58-8433-A020-A47210ADB674}"/>
              </a:ext>
            </a:extLst>
          </p:cNvPr>
          <p:cNvPicPr>
            <a:picLocks noGrp="1" noChangeAspect="1"/>
          </p:cNvPicPr>
          <p:nvPr>
            <p:ph sz="half" idx="2"/>
          </p:nvPr>
        </p:nvPicPr>
        <p:blipFill>
          <a:blip r:embed="rId5"/>
          <a:stretch>
            <a:fillRect/>
          </a:stretch>
        </p:blipFill>
        <p:spPr>
          <a:xfrm>
            <a:off x="1216491" y="4083361"/>
            <a:ext cx="4707508" cy="2500033"/>
          </a:xfrm>
        </p:spPr>
      </p:pic>
      <p:pic>
        <p:nvPicPr>
          <p:cNvPr id="7" name="Picture 6">
            <a:extLst>
              <a:ext uri="{FF2B5EF4-FFF2-40B4-BE49-F238E27FC236}">
                <a16:creationId xmlns:a16="http://schemas.microsoft.com/office/drawing/2014/main" id="{B1265991-294E-308D-9D8D-B34B161DD0F3}"/>
              </a:ext>
            </a:extLst>
          </p:cNvPr>
          <p:cNvPicPr>
            <a:picLocks noChangeAspect="1"/>
          </p:cNvPicPr>
          <p:nvPr/>
        </p:nvPicPr>
        <p:blipFill>
          <a:blip r:embed="rId6"/>
          <a:stretch>
            <a:fillRect/>
          </a:stretch>
        </p:blipFill>
        <p:spPr>
          <a:xfrm>
            <a:off x="6031806" y="1691052"/>
            <a:ext cx="5570675" cy="2439121"/>
          </a:xfrm>
          <a:prstGeom prst="rect">
            <a:avLst/>
          </a:prstGeom>
        </p:spPr>
      </p:pic>
      <p:sp>
        <p:nvSpPr>
          <p:cNvPr id="8" name="TextBox 7">
            <a:extLst>
              <a:ext uri="{FF2B5EF4-FFF2-40B4-BE49-F238E27FC236}">
                <a16:creationId xmlns:a16="http://schemas.microsoft.com/office/drawing/2014/main" id="{49C90CF8-0865-D3D8-16D7-09319438E9A0}"/>
              </a:ext>
            </a:extLst>
          </p:cNvPr>
          <p:cNvSpPr txBox="1"/>
          <p:nvPr/>
        </p:nvSpPr>
        <p:spPr>
          <a:xfrm>
            <a:off x="6075543" y="4188442"/>
            <a:ext cx="5665333" cy="1089529"/>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a:lnSpc>
                <a:spcPct val="90000"/>
              </a:lnSpc>
            </a:pPr>
            <a:r>
              <a:rPr lang="en-GB" sz="2400" dirty="0"/>
              <a:t>From the elbow plot and the plot for </a:t>
            </a:r>
            <a:endParaRPr lang="en-US" dirty="0"/>
          </a:p>
          <a:p>
            <a:pPr>
              <a:lnSpc>
                <a:spcPct val="90000"/>
              </a:lnSpc>
            </a:pPr>
            <a:r>
              <a:rPr lang="en-GB" sz="2400" dirty="0"/>
              <a:t>silhouette score, it appears that the </a:t>
            </a:r>
            <a:endParaRPr lang="en-GB" dirty="0"/>
          </a:p>
          <a:p>
            <a:pPr>
              <a:lnSpc>
                <a:spcPct val="90000"/>
              </a:lnSpc>
            </a:pPr>
            <a:r>
              <a:rPr lang="en-GB" sz="2400" dirty="0"/>
              <a:t>optimal number of clusters is 2 - 3.</a:t>
            </a:r>
            <a:endParaRPr lang="en-GB" dirty="0"/>
          </a:p>
        </p:txBody>
      </p:sp>
      <p:pic>
        <p:nvPicPr>
          <p:cNvPr id="12" name="Audio 11">
            <a:hlinkClick r:id="" action="ppaction://media"/>
            <a:extLst>
              <a:ext uri="{FF2B5EF4-FFF2-40B4-BE49-F238E27FC236}">
                <a16:creationId xmlns:a16="http://schemas.microsoft.com/office/drawing/2014/main" id="{E55BD4B5-7AAD-8D19-04D5-74FDAF03191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599568901"/>
      </p:ext>
    </p:extLst>
  </p:cSld>
  <p:clrMapOvr>
    <a:masterClrMapping/>
  </p:clrMapOvr>
  <mc:AlternateContent xmlns:mc="http://schemas.openxmlformats.org/markup-compatibility/2006" xmlns:p14="http://schemas.microsoft.com/office/powerpoint/2010/main">
    <mc:Choice Requires="p14">
      <p:transition spd="med" p14:dur="700" advTm="33436">
        <p:fade/>
      </p:transition>
    </mc:Choice>
    <mc:Fallback xmlns="">
      <p:transition spd="med" advTm="334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CE6BE-1EB4-6B1C-ABA5-4C383E048DB5}"/>
              </a:ext>
            </a:extLst>
          </p:cNvPr>
          <p:cNvSpPr>
            <a:spLocks noGrp="1"/>
          </p:cNvSpPr>
          <p:nvPr>
            <p:ph type="title"/>
          </p:nvPr>
        </p:nvSpPr>
        <p:spPr/>
        <p:txBody>
          <a:bodyPr/>
          <a:lstStyle/>
          <a:p>
            <a:r>
              <a:rPr lang="en-US" dirty="0"/>
              <a:t>DBSCAN</a:t>
            </a:r>
          </a:p>
        </p:txBody>
      </p:sp>
      <p:sp>
        <p:nvSpPr>
          <p:cNvPr id="17" name="Content Placeholder 16">
            <a:extLst>
              <a:ext uri="{FF2B5EF4-FFF2-40B4-BE49-F238E27FC236}">
                <a16:creationId xmlns:a16="http://schemas.microsoft.com/office/drawing/2014/main" id="{6E7CD126-3CB3-3E1F-7EA3-DBF36A7EC76A}"/>
              </a:ext>
            </a:extLst>
          </p:cNvPr>
          <p:cNvSpPr>
            <a:spLocks noGrp="1"/>
          </p:cNvSpPr>
          <p:nvPr>
            <p:ph sz="half" idx="1"/>
          </p:nvPr>
        </p:nvSpPr>
        <p:spPr>
          <a:xfrm>
            <a:off x="1218906" y="1713782"/>
            <a:ext cx="9753872" cy="1050984"/>
          </a:xfrm>
        </p:spPr>
        <p:txBody>
          <a:bodyPr vert="horz" lIns="91440" tIns="45720" rIns="91440" bIns="45720" rtlCol="0" anchor="t">
            <a:normAutofit/>
          </a:bodyPr>
          <a:lstStyle/>
          <a:p>
            <a:pPr marL="45720" indent="0">
              <a:buNone/>
            </a:pPr>
            <a:r>
              <a:rPr lang="en-GB" dirty="0"/>
              <a:t>We used various eps values to ranging from 0.1 to 0.8 in intervals of 0.1. Some of the results clusters obtained are given below</a:t>
            </a:r>
          </a:p>
        </p:txBody>
      </p:sp>
      <p:pic>
        <p:nvPicPr>
          <p:cNvPr id="20" name="Picture 19" descr="A screenshot of a video game&#10;&#10;Description automatically generated">
            <a:extLst>
              <a:ext uri="{FF2B5EF4-FFF2-40B4-BE49-F238E27FC236}">
                <a16:creationId xmlns:a16="http://schemas.microsoft.com/office/drawing/2014/main" id="{9B6C8C45-EC17-F6D0-E4C5-DD1E48CB443B}"/>
              </a:ext>
            </a:extLst>
          </p:cNvPr>
          <p:cNvPicPr>
            <a:picLocks noChangeAspect="1"/>
          </p:cNvPicPr>
          <p:nvPr/>
        </p:nvPicPr>
        <p:blipFill>
          <a:blip r:embed="rId4"/>
          <a:stretch>
            <a:fillRect/>
          </a:stretch>
        </p:blipFill>
        <p:spPr>
          <a:xfrm>
            <a:off x="2240110" y="2750521"/>
            <a:ext cx="7671917" cy="3758422"/>
          </a:xfrm>
          <a:prstGeom prst="rect">
            <a:avLst/>
          </a:prstGeom>
        </p:spPr>
      </p:pic>
      <p:pic>
        <p:nvPicPr>
          <p:cNvPr id="14" name="Audio 13">
            <a:hlinkClick r:id="" action="ppaction://media"/>
            <a:extLst>
              <a:ext uri="{FF2B5EF4-FFF2-40B4-BE49-F238E27FC236}">
                <a16:creationId xmlns:a16="http://schemas.microsoft.com/office/drawing/2014/main" id="{C8C970D0-F112-BCEF-3F9C-CD57E89B49C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4012918670"/>
      </p:ext>
    </p:extLst>
  </p:cSld>
  <p:clrMapOvr>
    <a:masterClrMapping/>
  </p:clrMapOvr>
  <mc:AlternateContent xmlns:mc="http://schemas.openxmlformats.org/markup-compatibility/2006" xmlns:p14="http://schemas.microsoft.com/office/powerpoint/2010/main">
    <mc:Choice Requires="p14">
      <p:transition spd="med" p14:dur="700" advTm="49079">
        <p:fade/>
      </p:transition>
    </mc:Choice>
    <mc:Fallback xmlns="">
      <p:transition spd="med" advTm="4907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0D617-621A-EEAB-5465-4E5352A8D62A}"/>
              </a:ext>
            </a:extLst>
          </p:cNvPr>
          <p:cNvSpPr>
            <a:spLocks noGrp="1"/>
          </p:cNvSpPr>
          <p:nvPr>
            <p:ph type="title"/>
          </p:nvPr>
        </p:nvSpPr>
        <p:spPr/>
        <p:txBody>
          <a:bodyPr/>
          <a:lstStyle/>
          <a:p>
            <a:r>
              <a:rPr lang="en-US" dirty="0"/>
              <a:t>Project Goals</a:t>
            </a:r>
          </a:p>
        </p:txBody>
      </p:sp>
      <p:sp>
        <p:nvSpPr>
          <p:cNvPr id="3" name="Content Placeholder 2">
            <a:extLst>
              <a:ext uri="{FF2B5EF4-FFF2-40B4-BE49-F238E27FC236}">
                <a16:creationId xmlns:a16="http://schemas.microsoft.com/office/drawing/2014/main" id="{19B8C6C9-9B91-AACB-EAE3-642A495353BB}"/>
              </a:ext>
            </a:extLst>
          </p:cNvPr>
          <p:cNvSpPr>
            <a:spLocks noGrp="1"/>
          </p:cNvSpPr>
          <p:nvPr>
            <p:ph idx="1"/>
          </p:nvPr>
        </p:nvSpPr>
        <p:spPr/>
        <p:txBody>
          <a:bodyPr/>
          <a:lstStyle/>
          <a:p>
            <a:pPr marL="45720" indent="0">
              <a:buNone/>
            </a:pPr>
            <a:r>
              <a:rPr lang="en-US" dirty="0">
                <a:solidFill>
                  <a:schemeClr val="tx2"/>
                </a:solidFill>
              </a:rPr>
              <a:t>For our project we wanted to see if we could verify the classification of different countries as Advanced or Developing using real data and see if there are other potential categories being missed. We approached this using two methods:</a:t>
            </a:r>
          </a:p>
          <a:p>
            <a:r>
              <a:rPr lang="en-US" dirty="0">
                <a:solidFill>
                  <a:schemeClr val="tx2"/>
                </a:solidFill>
              </a:rPr>
              <a:t>Supervised, predictive classification of whether a country is a developing/emerging or advanced economy.</a:t>
            </a:r>
          </a:p>
          <a:p>
            <a:r>
              <a:rPr lang="en-US" dirty="0">
                <a:solidFill>
                  <a:schemeClr val="tx2"/>
                </a:solidFill>
              </a:rPr>
              <a:t>Unsupervised clustering to determine if there is another classification schema that could reasonably describe the data or see if the advanced and developing/emerging paradigm appears spontaneously from the data.</a:t>
            </a:r>
          </a:p>
        </p:txBody>
      </p:sp>
      <p:pic>
        <p:nvPicPr>
          <p:cNvPr id="10" name="Audio 9">
            <a:hlinkClick r:id="" action="ppaction://media"/>
            <a:extLst>
              <a:ext uri="{FF2B5EF4-FFF2-40B4-BE49-F238E27FC236}">
                <a16:creationId xmlns:a16="http://schemas.microsoft.com/office/drawing/2014/main" id="{3BBEE597-E599-D6FE-46D7-878177D2D09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1216957210"/>
      </p:ext>
    </p:extLst>
  </p:cSld>
  <p:clrMapOvr>
    <a:masterClrMapping/>
  </p:clrMapOvr>
  <mc:AlternateContent xmlns:mc="http://schemas.openxmlformats.org/markup-compatibility/2006" xmlns:p14="http://schemas.microsoft.com/office/powerpoint/2010/main">
    <mc:Choice Requires="p14">
      <p:transition spd="med" p14:dur="700" advTm="38903">
        <p:fade/>
      </p:transition>
    </mc:Choice>
    <mc:Fallback xmlns="">
      <p:transition spd="med" advTm="389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CE6BE-1EB4-6B1C-ABA5-4C383E048DB5}"/>
              </a:ext>
            </a:extLst>
          </p:cNvPr>
          <p:cNvSpPr>
            <a:spLocks noGrp="1"/>
          </p:cNvSpPr>
          <p:nvPr>
            <p:ph type="title"/>
          </p:nvPr>
        </p:nvSpPr>
        <p:spPr>
          <a:xfrm>
            <a:off x="1217614" y="274638"/>
            <a:ext cx="9753600" cy="1325562"/>
          </a:xfrm>
        </p:spPr>
        <p:txBody>
          <a:bodyPr anchor="b">
            <a:normAutofit/>
          </a:bodyPr>
          <a:lstStyle/>
          <a:p>
            <a:r>
              <a:rPr lang="en-US"/>
              <a:t>AGGLOMERATIVE CLUSTERING</a:t>
            </a:r>
            <a:endParaRPr lang="en-US" dirty="0"/>
          </a:p>
        </p:txBody>
      </p:sp>
      <p:sp>
        <p:nvSpPr>
          <p:cNvPr id="10" name="Content Placeholder 9">
            <a:extLst>
              <a:ext uri="{FF2B5EF4-FFF2-40B4-BE49-F238E27FC236}">
                <a16:creationId xmlns:a16="http://schemas.microsoft.com/office/drawing/2014/main" id="{DBA4C7B3-8BE3-43E3-B931-3E0E129518B7}"/>
              </a:ext>
            </a:extLst>
          </p:cNvPr>
          <p:cNvSpPr>
            <a:spLocks noGrp="1"/>
          </p:cNvSpPr>
          <p:nvPr>
            <p:ph sz="half" idx="1"/>
          </p:nvPr>
        </p:nvSpPr>
        <p:spPr>
          <a:xfrm>
            <a:off x="1233279" y="1828800"/>
            <a:ext cx="4708734" cy="4343400"/>
          </a:xfrm>
        </p:spPr>
        <p:txBody>
          <a:bodyPr vert="horz" lIns="91440" tIns="45720" rIns="91440" bIns="45720" rtlCol="0" anchor="t">
            <a:normAutofit/>
          </a:bodyPr>
          <a:lstStyle/>
          <a:p>
            <a:r>
              <a:rPr lang="en-GB" dirty="0"/>
              <a:t>This model mainly separated the outliers from the bulk of the data</a:t>
            </a:r>
          </a:p>
          <a:p>
            <a:r>
              <a:rPr lang="en-GB" dirty="0"/>
              <a:t>Used 4 types of linkage – ward, average, complete and single to create 2 clusters</a:t>
            </a:r>
          </a:p>
        </p:txBody>
      </p:sp>
      <p:pic>
        <p:nvPicPr>
          <p:cNvPr id="11" name="Content Placeholder 10" descr="A group of blue and orange dots&#10;&#10;Description automatically generated">
            <a:extLst>
              <a:ext uri="{FF2B5EF4-FFF2-40B4-BE49-F238E27FC236}">
                <a16:creationId xmlns:a16="http://schemas.microsoft.com/office/drawing/2014/main" id="{40DEB1F4-0482-D0CC-E086-886B3E5FF390}"/>
              </a:ext>
            </a:extLst>
          </p:cNvPr>
          <p:cNvPicPr>
            <a:picLocks noGrp="1" noChangeAspect="1"/>
          </p:cNvPicPr>
          <p:nvPr>
            <p:ph sz="half" idx="2"/>
          </p:nvPr>
        </p:nvPicPr>
        <p:blipFill>
          <a:blip r:embed="rId4"/>
          <a:stretch>
            <a:fillRect/>
          </a:stretch>
        </p:blipFill>
        <p:spPr>
          <a:xfrm>
            <a:off x="6439704" y="1828800"/>
            <a:ext cx="4354284" cy="4343400"/>
          </a:xfrm>
          <a:noFill/>
        </p:spPr>
      </p:pic>
      <p:pic>
        <p:nvPicPr>
          <p:cNvPr id="6" name="Audio 5">
            <a:hlinkClick r:id="" action="ppaction://media"/>
            <a:extLst>
              <a:ext uri="{FF2B5EF4-FFF2-40B4-BE49-F238E27FC236}">
                <a16:creationId xmlns:a16="http://schemas.microsoft.com/office/drawing/2014/main" id="{364C558E-706B-5636-DDFE-D1C00EE8422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68285943"/>
      </p:ext>
    </p:extLst>
  </p:cSld>
  <p:clrMapOvr>
    <a:masterClrMapping/>
  </p:clrMapOvr>
  <mc:AlternateContent xmlns:mc="http://schemas.openxmlformats.org/markup-compatibility/2006" xmlns:p14="http://schemas.microsoft.com/office/powerpoint/2010/main">
    <mc:Choice Requires="p14">
      <p:transition spd="med" p14:dur="700" advTm="25154">
        <p:fade/>
      </p:transition>
    </mc:Choice>
    <mc:Fallback xmlns="">
      <p:transition spd="med" advTm="251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CE6BE-1EB4-6B1C-ABA5-4C383E048DB5}"/>
              </a:ext>
            </a:extLst>
          </p:cNvPr>
          <p:cNvSpPr>
            <a:spLocks noGrp="1"/>
          </p:cNvSpPr>
          <p:nvPr>
            <p:ph type="title"/>
          </p:nvPr>
        </p:nvSpPr>
        <p:spPr>
          <a:xfrm>
            <a:off x="1217614" y="274638"/>
            <a:ext cx="9753600" cy="1325562"/>
          </a:xfrm>
        </p:spPr>
        <p:txBody>
          <a:bodyPr anchor="b">
            <a:normAutofit/>
          </a:bodyPr>
          <a:lstStyle/>
          <a:p>
            <a:r>
              <a:rPr lang="en-US" dirty="0"/>
              <a:t>GAUSSIAN MIXTURE</a:t>
            </a:r>
          </a:p>
        </p:txBody>
      </p:sp>
      <p:sp>
        <p:nvSpPr>
          <p:cNvPr id="10" name="Content Placeholder 9">
            <a:extLst>
              <a:ext uri="{FF2B5EF4-FFF2-40B4-BE49-F238E27FC236}">
                <a16:creationId xmlns:a16="http://schemas.microsoft.com/office/drawing/2014/main" id="{DBA4C7B3-8BE3-43E3-B931-3E0E129518B7}"/>
              </a:ext>
            </a:extLst>
          </p:cNvPr>
          <p:cNvSpPr>
            <a:spLocks noGrp="1"/>
          </p:cNvSpPr>
          <p:nvPr>
            <p:ph sz="half" idx="1"/>
          </p:nvPr>
        </p:nvSpPr>
        <p:spPr>
          <a:xfrm>
            <a:off x="1218906" y="1713782"/>
            <a:ext cx="4723107" cy="2273059"/>
          </a:xfrm>
        </p:spPr>
        <p:txBody>
          <a:bodyPr vert="horz" lIns="91440" tIns="45720" rIns="91440" bIns="45720" rtlCol="0" anchor="t">
            <a:normAutofit fontScale="70000" lnSpcReduction="20000"/>
          </a:bodyPr>
          <a:lstStyle/>
          <a:p>
            <a:r>
              <a:rPr lang="en-GB" dirty="0"/>
              <a:t>Used 4 types of covariance – full, spherical, </a:t>
            </a:r>
            <a:r>
              <a:rPr lang="en-GB" dirty="0" err="1"/>
              <a:t>diag</a:t>
            </a:r>
            <a:r>
              <a:rPr lang="en-GB" dirty="0"/>
              <a:t> and tied to create 2 clusters</a:t>
            </a:r>
          </a:p>
          <a:p>
            <a:r>
              <a:rPr lang="en-GB" dirty="0"/>
              <a:t>The 2 clusters of the first 3 covariance type seem to be in the ballpark of the clusters observed in the PCA scatter plot</a:t>
            </a:r>
          </a:p>
          <a:p>
            <a:r>
              <a:rPr lang="en-GB" dirty="0"/>
              <a:t>Based on minimum BIC values, the optimal number of clusters is 5 with full covariance</a:t>
            </a:r>
          </a:p>
          <a:p>
            <a:endParaRPr lang="en-GB" dirty="0"/>
          </a:p>
        </p:txBody>
      </p:sp>
      <p:pic>
        <p:nvPicPr>
          <p:cNvPr id="5" name="Content Placeholder 4" descr="A screenshot of a graph&#10;&#10;Description automatically generated">
            <a:extLst>
              <a:ext uri="{FF2B5EF4-FFF2-40B4-BE49-F238E27FC236}">
                <a16:creationId xmlns:a16="http://schemas.microsoft.com/office/drawing/2014/main" id="{59733FA1-F594-E447-C9F4-359216764F46}"/>
              </a:ext>
            </a:extLst>
          </p:cNvPr>
          <p:cNvPicPr>
            <a:picLocks noGrp="1" noChangeAspect="1"/>
          </p:cNvPicPr>
          <p:nvPr>
            <p:ph sz="half" idx="2"/>
          </p:nvPr>
        </p:nvPicPr>
        <p:blipFill>
          <a:blip r:embed="rId4"/>
          <a:stretch>
            <a:fillRect/>
          </a:stretch>
        </p:blipFill>
        <p:spPr>
          <a:xfrm>
            <a:off x="6598955" y="1928091"/>
            <a:ext cx="4291033" cy="4343400"/>
          </a:xfrm>
        </p:spPr>
      </p:pic>
      <p:pic>
        <p:nvPicPr>
          <p:cNvPr id="6" name="Picture 5" descr="A graph of a number of points&#10;&#10;Description automatically generated">
            <a:extLst>
              <a:ext uri="{FF2B5EF4-FFF2-40B4-BE49-F238E27FC236}">
                <a16:creationId xmlns:a16="http://schemas.microsoft.com/office/drawing/2014/main" id="{CCD33508-F0EE-85C5-44D4-38AAD536E93E}"/>
              </a:ext>
            </a:extLst>
          </p:cNvPr>
          <p:cNvPicPr>
            <a:picLocks noChangeAspect="1"/>
          </p:cNvPicPr>
          <p:nvPr/>
        </p:nvPicPr>
        <p:blipFill>
          <a:blip r:embed="rId5"/>
          <a:stretch>
            <a:fillRect/>
          </a:stretch>
        </p:blipFill>
        <p:spPr>
          <a:xfrm>
            <a:off x="1217742" y="4107896"/>
            <a:ext cx="5050529" cy="2138633"/>
          </a:xfrm>
          <a:prstGeom prst="rect">
            <a:avLst/>
          </a:prstGeom>
        </p:spPr>
      </p:pic>
      <p:pic>
        <p:nvPicPr>
          <p:cNvPr id="12" name="Audio 11">
            <a:hlinkClick r:id="" action="ppaction://media"/>
            <a:extLst>
              <a:ext uri="{FF2B5EF4-FFF2-40B4-BE49-F238E27FC236}">
                <a16:creationId xmlns:a16="http://schemas.microsoft.com/office/drawing/2014/main" id="{D2413E44-B710-762D-A4BD-BFC7FE3B94C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923769268"/>
      </p:ext>
    </p:extLst>
  </p:cSld>
  <p:clrMapOvr>
    <a:masterClrMapping/>
  </p:clrMapOvr>
  <mc:AlternateContent xmlns:mc="http://schemas.openxmlformats.org/markup-compatibility/2006" xmlns:p14="http://schemas.microsoft.com/office/powerpoint/2010/main">
    <mc:Choice Requires="p14">
      <p:transition spd="med" p14:dur="700" advTm="34103">
        <p:fade/>
      </p:transition>
    </mc:Choice>
    <mc:Fallback xmlns="">
      <p:transition spd="med" advTm="341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8BD8-F766-F7A1-15AB-E24883E861E3}"/>
              </a:ext>
            </a:extLst>
          </p:cNvPr>
          <p:cNvSpPr>
            <a:spLocks noGrp="1"/>
          </p:cNvSpPr>
          <p:nvPr>
            <p:ph type="title"/>
          </p:nvPr>
        </p:nvSpPr>
        <p:spPr>
          <a:xfrm>
            <a:off x="1217614" y="274638"/>
            <a:ext cx="9753600" cy="1325562"/>
          </a:xfrm>
        </p:spPr>
        <p:txBody>
          <a:bodyPr anchor="b">
            <a:normAutofit/>
          </a:bodyPr>
          <a:lstStyle/>
          <a:p>
            <a:r>
              <a:rPr lang="en-GB" dirty="0"/>
              <a:t>Model EVALUATION</a:t>
            </a:r>
          </a:p>
        </p:txBody>
      </p:sp>
      <p:pic>
        <p:nvPicPr>
          <p:cNvPr id="5" name="Content Placeholder 4" descr="A screenshot of a computer screen&#10;&#10;Description automatically generated">
            <a:extLst>
              <a:ext uri="{FF2B5EF4-FFF2-40B4-BE49-F238E27FC236}">
                <a16:creationId xmlns:a16="http://schemas.microsoft.com/office/drawing/2014/main" id="{74437FC2-07E1-2CB7-B820-70C352FF7502}"/>
              </a:ext>
            </a:extLst>
          </p:cNvPr>
          <p:cNvPicPr>
            <a:picLocks noGrp="1" noChangeAspect="1"/>
          </p:cNvPicPr>
          <p:nvPr>
            <p:ph idx="1"/>
          </p:nvPr>
        </p:nvPicPr>
        <p:blipFill>
          <a:blip r:embed="rId4"/>
          <a:stretch>
            <a:fillRect/>
          </a:stretch>
        </p:blipFill>
        <p:spPr>
          <a:xfrm>
            <a:off x="1203438" y="1916614"/>
            <a:ext cx="9753600" cy="2267712"/>
          </a:xfrm>
          <a:noFill/>
        </p:spPr>
      </p:pic>
      <p:sp>
        <p:nvSpPr>
          <p:cNvPr id="6" name="TextBox 5">
            <a:extLst>
              <a:ext uri="{FF2B5EF4-FFF2-40B4-BE49-F238E27FC236}">
                <a16:creationId xmlns:a16="http://schemas.microsoft.com/office/drawing/2014/main" id="{5BFADDAF-49CD-919A-422B-F030FFB4E4DD}"/>
              </a:ext>
            </a:extLst>
          </p:cNvPr>
          <p:cNvSpPr txBox="1"/>
          <p:nvPr/>
        </p:nvSpPr>
        <p:spPr>
          <a:xfrm>
            <a:off x="1217188" y="4390437"/>
            <a:ext cx="9751012" cy="16435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pPr>
            <a:r>
              <a:rPr lang="en-GB" sz="1600" dirty="0">
                <a:ea typeface="+mn-lt"/>
                <a:cs typeface="+mn-lt"/>
              </a:rPr>
              <a:t>The clustering performance varies significantly across different algorithms.  K-Means achieved </a:t>
            </a:r>
            <a:endParaRPr lang="en-US" sz="1600" dirty="0">
              <a:ea typeface="+mn-lt"/>
              <a:cs typeface="+mn-lt"/>
            </a:endParaRPr>
          </a:p>
          <a:p>
            <a:pPr>
              <a:lnSpc>
                <a:spcPct val="90000"/>
              </a:lnSpc>
            </a:pPr>
            <a:r>
              <a:rPr lang="en-GB" sz="1600" dirty="0">
                <a:ea typeface="+mn-lt"/>
                <a:cs typeface="+mn-lt"/>
              </a:rPr>
              <a:t>the highest scores, indicating moderate alignment with the ground truth labels. </a:t>
            </a:r>
            <a:endParaRPr lang="en-US" sz="1600" dirty="0">
              <a:ea typeface="+mn-lt"/>
              <a:cs typeface="+mn-lt"/>
            </a:endParaRPr>
          </a:p>
          <a:p>
            <a:pPr>
              <a:lnSpc>
                <a:spcPct val="90000"/>
              </a:lnSpc>
            </a:pPr>
            <a:r>
              <a:rPr lang="en-GB" sz="1600" dirty="0">
                <a:ea typeface="+mn-lt"/>
                <a:cs typeface="+mn-lt"/>
              </a:rPr>
              <a:t>Gaussian Mixtures performed moderately well.</a:t>
            </a:r>
            <a:endParaRPr lang="en-US" sz="1600" dirty="0">
              <a:ea typeface="+mn-lt"/>
              <a:cs typeface="+mn-lt"/>
            </a:endParaRPr>
          </a:p>
          <a:p>
            <a:pPr>
              <a:lnSpc>
                <a:spcPct val="90000"/>
              </a:lnSpc>
            </a:pPr>
            <a:r>
              <a:rPr lang="en-GB" sz="1600" dirty="0">
                <a:ea typeface="+mn-lt"/>
                <a:cs typeface="+mn-lt"/>
              </a:rPr>
              <a:t>DBSCAN and Agglomerative Clustering showed poor performance, with particularly low scores for Agglomerative Clustering suggesting its clusters are almost random compared to the true labels. </a:t>
            </a:r>
            <a:endParaRPr lang="en-US" sz="1600" dirty="0">
              <a:ea typeface="+mn-lt"/>
              <a:cs typeface="+mn-lt"/>
            </a:endParaRPr>
          </a:p>
          <a:p>
            <a:pPr>
              <a:lnSpc>
                <a:spcPct val="90000"/>
              </a:lnSpc>
            </a:pPr>
            <a:r>
              <a:rPr lang="en-GB" sz="1600" dirty="0">
                <a:ea typeface="+mn-lt"/>
                <a:cs typeface="+mn-lt"/>
              </a:rPr>
              <a:t>Overall, K-Means proved to be the most effective clustering method for this dataset.</a:t>
            </a:r>
            <a:endParaRPr lang="en-US" sz="1600" dirty="0"/>
          </a:p>
        </p:txBody>
      </p:sp>
      <p:pic>
        <p:nvPicPr>
          <p:cNvPr id="10" name="Audio 9">
            <a:hlinkClick r:id="" action="ppaction://media"/>
            <a:extLst>
              <a:ext uri="{FF2B5EF4-FFF2-40B4-BE49-F238E27FC236}">
                <a16:creationId xmlns:a16="http://schemas.microsoft.com/office/drawing/2014/main" id="{C2F2271D-99EB-6973-1BC3-C35C1735C94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509438402"/>
      </p:ext>
    </p:extLst>
  </p:cSld>
  <p:clrMapOvr>
    <a:masterClrMapping/>
  </p:clrMapOvr>
  <mc:AlternateContent xmlns:mc="http://schemas.openxmlformats.org/markup-compatibility/2006" xmlns:p14="http://schemas.microsoft.com/office/powerpoint/2010/main">
    <mc:Choice Requires="p14">
      <p:transition spd="med" p14:dur="700" advTm="43930">
        <p:fade/>
      </p:transition>
    </mc:Choice>
    <mc:Fallback xmlns="">
      <p:transition spd="med" advTm="439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62AB7-995B-5A13-48B8-E80ECE6D6FC6}"/>
              </a:ext>
            </a:extLst>
          </p:cNvPr>
          <p:cNvSpPr>
            <a:spLocks noGrp="1"/>
          </p:cNvSpPr>
          <p:nvPr>
            <p:ph type="title"/>
          </p:nvPr>
        </p:nvSpPr>
        <p:spPr/>
        <p:txBody>
          <a:bodyPr/>
          <a:lstStyle/>
          <a:p>
            <a:r>
              <a:rPr lang="en-US" dirty="0"/>
              <a:t>Conclusion, limitations, and Future Work</a:t>
            </a:r>
          </a:p>
        </p:txBody>
      </p:sp>
      <p:sp>
        <p:nvSpPr>
          <p:cNvPr id="3" name="Content Placeholder 2">
            <a:extLst>
              <a:ext uri="{FF2B5EF4-FFF2-40B4-BE49-F238E27FC236}">
                <a16:creationId xmlns:a16="http://schemas.microsoft.com/office/drawing/2014/main" id="{B67602C3-3730-6A5F-9201-EFC1B2B93DCA}"/>
              </a:ext>
            </a:extLst>
          </p:cNvPr>
          <p:cNvSpPr>
            <a:spLocks noGrp="1"/>
          </p:cNvSpPr>
          <p:nvPr>
            <p:ph idx="1"/>
          </p:nvPr>
        </p:nvSpPr>
        <p:spPr>
          <a:xfrm>
            <a:off x="1217614" y="1905000"/>
            <a:ext cx="9753600" cy="4343400"/>
          </a:xfrm>
        </p:spPr>
        <p:txBody>
          <a:bodyPr vert="horz" lIns="91440" tIns="45720" rIns="91440" bIns="45720" rtlCol="0" anchor="t">
            <a:normAutofit/>
          </a:bodyPr>
          <a:lstStyle/>
          <a:p>
            <a:pPr lvl="1"/>
            <a:r>
              <a:rPr lang="en-US" dirty="0">
                <a:solidFill>
                  <a:schemeClr val="tx2"/>
                </a:solidFill>
              </a:rPr>
              <a:t>Overall, we are very satisfied with the results of our project. We set out to verify if the advanced/developing dichotomy was verifiable by the data and we were to find exactly this to a very high degree of fidelity.</a:t>
            </a:r>
          </a:p>
          <a:p>
            <a:pPr lvl="1"/>
            <a:r>
              <a:rPr lang="en-US" dirty="0">
                <a:solidFill>
                  <a:schemeClr val="tx2"/>
                </a:solidFill>
              </a:rPr>
              <a:t>This work could also serve as the impetus for several other jumping off points for continued research and exploration.</a:t>
            </a:r>
          </a:p>
          <a:p>
            <a:pPr lvl="1"/>
            <a:r>
              <a:rPr lang="en-IN" dirty="0">
                <a:solidFill>
                  <a:schemeClr val="tx2"/>
                </a:solidFill>
              </a:rPr>
              <a:t>Incorporating more PCA components and using more advanced clustering models could potentially give better results.</a:t>
            </a:r>
          </a:p>
          <a:p>
            <a:pPr lvl="1"/>
            <a:r>
              <a:rPr lang="en-IN" dirty="0">
                <a:solidFill>
                  <a:schemeClr val="tx2"/>
                </a:solidFill>
              </a:rPr>
              <a:t>Investigating changeovers in economy classifications https://en.wikipedia.org/wiki/Developed_country</a:t>
            </a:r>
          </a:p>
          <a:p>
            <a:pPr lvl="1"/>
            <a:r>
              <a:rPr lang="en-IN" dirty="0">
                <a:solidFill>
                  <a:schemeClr val="tx2"/>
                </a:solidFill>
              </a:rPr>
              <a:t>Investigate other classifications/classifiers like WB</a:t>
            </a:r>
          </a:p>
          <a:p>
            <a:pPr lvl="2"/>
            <a:r>
              <a:rPr lang="en-IN" dirty="0">
                <a:solidFill>
                  <a:schemeClr val="tx2"/>
                </a:solidFill>
              </a:rPr>
              <a:t>WB data particularly interesting!</a:t>
            </a:r>
          </a:p>
          <a:p>
            <a:pPr lvl="1"/>
            <a:endParaRPr lang="en-US" dirty="0">
              <a:solidFill>
                <a:schemeClr val="tx2"/>
              </a:solidFill>
            </a:endParaRPr>
          </a:p>
          <a:p>
            <a:pPr lvl="1"/>
            <a:endParaRPr lang="en-US" dirty="0">
              <a:solidFill>
                <a:schemeClr val="tx2"/>
              </a:solidFill>
            </a:endParaRPr>
          </a:p>
        </p:txBody>
      </p:sp>
      <p:pic>
        <p:nvPicPr>
          <p:cNvPr id="8" name="Audio 7">
            <a:hlinkClick r:id="" action="ppaction://media"/>
            <a:extLst>
              <a:ext uri="{FF2B5EF4-FFF2-40B4-BE49-F238E27FC236}">
                <a16:creationId xmlns:a16="http://schemas.microsoft.com/office/drawing/2014/main" id="{E50F989B-07C7-28DB-1824-493F8C3CF19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426553129"/>
      </p:ext>
    </p:extLst>
  </p:cSld>
  <p:clrMapOvr>
    <a:masterClrMapping/>
  </p:clrMapOvr>
  <mc:AlternateContent xmlns:mc="http://schemas.openxmlformats.org/markup-compatibility/2006" xmlns:p14="http://schemas.microsoft.com/office/powerpoint/2010/main">
    <mc:Choice Requires="p14">
      <p:transition spd="med" p14:dur="700" advTm="60969">
        <p:fade/>
      </p:transition>
    </mc:Choice>
    <mc:Fallback xmlns="">
      <p:transition spd="med" advTm="609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9044A-33A8-30DA-0933-2EF7F1B886EF}"/>
              </a:ext>
            </a:extLst>
          </p:cNvPr>
          <p:cNvSpPr>
            <a:spLocks noGrp="1"/>
          </p:cNvSpPr>
          <p:nvPr>
            <p:ph type="title"/>
          </p:nvPr>
        </p:nvSpPr>
        <p:spPr/>
        <p:txBody>
          <a:bodyPr/>
          <a:lstStyle/>
          <a:p>
            <a:r>
              <a:rPr lang="en-US" dirty="0"/>
              <a:t>Work Distribution</a:t>
            </a:r>
          </a:p>
        </p:txBody>
      </p:sp>
      <p:sp>
        <p:nvSpPr>
          <p:cNvPr id="3" name="Content Placeholder 2">
            <a:extLst>
              <a:ext uri="{FF2B5EF4-FFF2-40B4-BE49-F238E27FC236}">
                <a16:creationId xmlns:a16="http://schemas.microsoft.com/office/drawing/2014/main" id="{4FBD2278-81CB-3B18-2811-8B41AF795F55}"/>
              </a:ext>
            </a:extLst>
          </p:cNvPr>
          <p:cNvSpPr>
            <a:spLocks noGrp="1"/>
          </p:cNvSpPr>
          <p:nvPr>
            <p:ph idx="1"/>
          </p:nvPr>
        </p:nvSpPr>
        <p:spPr/>
        <p:txBody>
          <a:bodyPr/>
          <a:lstStyle/>
          <a:p>
            <a:r>
              <a:rPr lang="en-US" dirty="0">
                <a:solidFill>
                  <a:schemeClr val="tx2"/>
                </a:solidFill>
              </a:rPr>
              <a:t>Work was distributed evenly amongst the two members</a:t>
            </a:r>
          </a:p>
          <a:p>
            <a:pPr lvl="1"/>
            <a:r>
              <a:rPr lang="en-US" dirty="0">
                <a:solidFill>
                  <a:schemeClr val="tx2"/>
                </a:solidFill>
              </a:rPr>
              <a:t>David primarily worked on the supervised models.</a:t>
            </a:r>
          </a:p>
          <a:p>
            <a:pPr lvl="1"/>
            <a:r>
              <a:rPr lang="en-US" dirty="0">
                <a:solidFill>
                  <a:schemeClr val="tx2"/>
                </a:solidFill>
              </a:rPr>
              <a:t>Jai primarily worked on the clustering models.</a:t>
            </a:r>
          </a:p>
        </p:txBody>
      </p:sp>
      <p:pic>
        <p:nvPicPr>
          <p:cNvPr id="4" name="Audio 3">
            <a:hlinkClick r:id="" action="ppaction://media"/>
            <a:extLst>
              <a:ext uri="{FF2B5EF4-FFF2-40B4-BE49-F238E27FC236}">
                <a16:creationId xmlns:a16="http://schemas.microsoft.com/office/drawing/2014/main" id="{42DBE1B5-E2C2-6981-5632-7BB8BD5B3B9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406737835"/>
      </p:ext>
    </p:extLst>
  </p:cSld>
  <p:clrMapOvr>
    <a:masterClrMapping/>
  </p:clrMapOvr>
  <mc:AlternateContent xmlns:mc="http://schemas.openxmlformats.org/markup-compatibility/2006" xmlns:p14="http://schemas.microsoft.com/office/powerpoint/2010/main">
    <mc:Choice Requires="p14">
      <p:transition spd="med" p14:dur="700" advTm="13736">
        <p:fade/>
      </p:transition>
    </mc:Choice>
    <mc:Fallback xmlns="">
      <p:transition spd="med" advTm="137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7E06C-851E-C1D9-7224-448E43A1D7E2}"/>
              </a:ext>
            </a:extLst>
          </p:cNvPr>
          <p:cNvSpPr>
            <a:spLocks noGrp="1"/>
          </p:cNvSpPr>
          <p:nvPr>
            <p:ph type="title"/>
          </p:nvPr>
        </p:nvSpPr>
        <p:spPr/>
        <p:txBody>
          <a:bodyPr/>
          <a:lstStyle/>
          <a:p>
            <a:r>
              <a:rPr lang="en-US" dirty="0"/>
              <a:t>Our Dataset</a:t>
            </a:r>
          </a:p>
        </p:txBody>
      </p:sp>
      <p:sp>
        <p:nvSpPr>
          <p:cNvPr id="3" name="Content Placeholder 2">
            <a:extLst>
              <a:ext uri="{FF2B5EF4-FFF2-40B4-BE49-F238E27FC236}">
                <a16:creationId xmlns:a16="http://schemas.microsoft.com/office/drawing/2014/main" id="{DE0DBD0D-DA17-407A-340B-1CBC6DB18330}"/>
              </a:ext>
            </a:extLst>
          </p:cNvPr>
          <p:cNvSpPr>
            <a:spLocks noGrp="1"/>
          </p:cNvSpPr>
          <p:nvPr>
            <p:ph idx="1"/>
          </p:nvPr>
        </p:nvSpPr>
        <p:spPr>
          <a:xfrm>
            <a:off x="1217614" y="1828800"/>
            <a:ext cx="9753600" cy="4648200"/>
          </a:xfrm>
        </p:spPr>
        <p:txBody>
          <a:bodyPr>
            <a:normAutofit fontScale="77500" lnSpcReduction="20000"/>
          </a:bodyPr>
          <a:lstStyle/>
          <a:p>
            <a:r>
              <a:rPr lang="en-US" dirty="0">
                <a:solidFill>
                  <a:schemeClr val="tx2"/>
                </a:solidFill>
              </a:rPr>
              <a:t>The dataset that we used is the International Monetary Fund (IMF) World Economic Outlook (WEO) dataset. </a:t>
            </a:r>
          </a:p>
          <a:p>
            <a:pPr lvl="1"/>
            <a:r>
              <a:rPr lang="en-US" dirty="0">
                <a:solidFill>
                  <a:schemeClr val="tx2"/>
                </a:solidFill>
              </a:rPr>
              <a:t>It is a biannual dataset released by the IMF that is used to project economic forecasts in the near and medium term. In addition to the forecast, it's also a great collection of past economic data collected by the IMF. </a:t>
            </a:r>
          </a:p>
          <a:p>
            <a:pPr lvl="1"/>
            <a:r>
              <a:rPr lang="en-US" dirty="0">
                <a:solidFill>
                  <a:schemeClr val="tx2"/>
                </a:solidFill>
              </a:rPr>
              <a:t>It has data past data from 1980 up to 2021 and continues with predictions from there.</a:t>
            </a:r>
          </a:p>
          <a:p>
            <a:pPr lvl="1"/>
            <a:r>
              <a:rPr lang="en-US" dirty="0">
                <a:solidFill>
                  <a:schemeClr val="tx2"/>
                </a:solidFill>
              </a:rPr>
              <a:t>It contains 44 features for 196 countries.</a:t>
            </a:r>
          </a:p>
          <a:p>
            <a:endParaRPr lang="en-US" dirty="0">
              <a:solidFill>
                <a:schemeClr val="tx2"/>
              </a:solidFill>
            </a:endParaRPr>
          </a:p>
          <a:p>
            <a:r>
              <a:rPr lang="en-US" dirty="0">
                <a:solidFill>
                  <a:schemeClr val="tx2"/>
                </a:solidFill>
              </a:rPr>
              <a:t>For our project we look at the data from 2017 to 2021. The range is chosen for its high proportion of non-null values.</a:t>
            </a:r>
          </a:p>
          <a:p>
            <a:endParaRPr lang="en-US" dirty="0">
              <a:solidFill>
                <a:schemeClr val="tx2"/>
              </a:solidFill>
            </a:endParaRPr>
          </a:p>
          <a:p>
            <a:r>
              <a:rPr lang="en-US" dirty="0">
                <a:solidFill>
                  <a:schemeClr val="tx2"/>
                </a:solidFill>
              </a:rPr>
              <a:t>After our initial preprocessing, we will see our datasets shape is 975 by 41; that is 975 instances of country data for those years, 40 features, and 1 target column of 1 or 0 depending on whether the country is an advanced or developing/emerging country.</a:t>
            </a:r>
          </a:p>
          <a:p>
            <a:pPr lvl="1"/>
            <a:r>
              <a:rPr lang="en-US" dirty="0">
                <a:solidFill>
                  <a:schemeClr val="tx2"/>
                </a:solidFill>
              </a:rPr>
              <a:t>Of note our dataset is imbalanced with a roughly 4:1 ratio in favor of developing countries.</a:t>
            </a:r>
          </a:p>
          <a:p>
            <a:pPr lvl="1"/>
            <a:endParaRPr lang="en-US" dirty="0">
              <a:solidFill>
                <a:schemeClr val="tx2"/>
              </a:solidFill>
            </a:endParaRPr>
          </a:p>
        </p:txBody>
      </p:sp>
      <p:pic>
        <p:nvPicPr>
          <p:cNvPr id="17" name="Audio 16">
            <a:hlinkClick r:id="" action="ppaction://media"/>
            <a:extLst>
              <a:ext uri="{FF2B5EF4-FFF2-40B4-BE49-F238E27FC236}">
                <a16:creationId xmlns:a16="http://schemas.microsoft.com/office/drawing/2014/main" id="{A5518442-8CF4-9579-37B5-46FFCE1EDBF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132853257"/>
      </p:ext>
    </p:extLst>
  </p:cSld>
  <p:clrMapOvr>
    <a:masterClrMapping/>
  </p:clrMapOvr>
  <mc:AlternateContent xmlns:mc="http://schemas.openxmlformats.org/markup-compatibility/2006" xmlns:p14="http://schemas.microsoft.com/office/powerpoint/2010/main">
    <mc:Choice Requires="p14">
      <p:transition spd="med" p14:dur="700" advTm="67427">
        <p:fade/>
      </p:transition>
    </mc:Choice>
    <mc:Fallback xmlns="">
      <p:transition spd="med" advTm="674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B53E7-9A7D-8787-18DB-6C49058F59F3}"/>
              </a:ext>
            </a:extLst>
          </p:cNvPr>
          <p:cNvSpPr>
            <a:spLocks noGrp="1"/>
          </p:cNvSpPr>
          <p:nvPr>
            <p:ph type="title"/>
          </p:nvPr>
        </p:nvSpPr>
        <p:spPr/>
        <p:txBody>
          <a:bodyPr/>
          <a:lstStyle/>
          <a:p>
            <a:r>
              <a:rPr lang="en-US" dirty="0"/>
              <a:t>Preprocessing</a:t>
            </a:r>
          </a:p>
        </p:txBody>
      </p:sp>
      <p:sp>
        <p:nvSpPr>
          <p:cNvPr id="3" name="Content Placeholder 2">
            <a:extLst>
              <a:ext uri="{FF2B5EF4-FFF2-40B4-BE49-F238E27FC236}">
                <a16:creationId xmlns:a16="http://schemas.microsoft.com/office/drawing/2014/main" id="{A61305C8-56C0-30A1-790C-F274AA9A6CA4}"/>
              </a:ext>
            </a:extLst>
          </p:cNvPr>
          <p:cNvSpPr>
            <a:spLocks noGrp="1"/>
          </p:cNvSpPr>
          <p:nvPr>
            <p:ph idx="1"/>
          </p:nvPr>
        </p:nvSpPr>
        <p:spPr/>
        <p:txBody>
          <a:bodyPr>
            <a:normAutofit fontScale="92500" lnSpcReduction="10000"/>
          </a:bodyPr>
          <a:lstStyle/>
          <a:p>
            <a:r>
              <a:rPr lang="en-US" dirty="0">
                <a:solidFill>
                  <a:schemeClr val="tx2"/>
                </a:solidFill>
              </a:rPr>
              <a:t>The initial shape of the table required significant preprocessing to get into a usable format.</a:t>
            </a:r>
          </a:p>
          <a:p>
            <a:pPr lvl="1"/>
            <a:r>
              <a:rPr lang="en-US" dirty="0">
                <a:solidFill>
                  <a:schemeClr val="tx2"/>
                </a:solidFill>
              </a:rPr>
              <a:t>Initially all the data is shaped such that the rows are the features for every country stacked on top of one another while the columns are the years and various columns for the features like units, descriptions and so on.</a:t>
            </a:r>
          </a:p>
          <a:p>
            <a:pPr lvl="1"/>
            <a:r>
              <a:rPr lang="en-US" dirty="0">
                <a:solidFill>
                  <a:schemeClr val="tx2"/>
                </a:solidFill>
              </a:rPr>
              <a:t>We reorganized the data such that the features were columns and the rows were instances of a country for a specific year.</a:t>
            </a:r>
          </a:p>
          <a:p>
            <a:pPr lvl="2"/>
            <a:r>
              <a:rPr lang="en-US" dirty="0" err="1">
                <a:solidFill>
                  <a:schemeClr val="tx2"/>
                </a:solidFill>
              </a:rPr>
              <a:t>Eg</a:t>
            </a:r>
            <a:r>
              <a:rPr lang="en-US" dirty="0">
                <a:solidFill>
                  <a:schemeClr val="tx2"/>
                </a:solidFill>
              </a:rPr>
              <a:t> USA 2017 would be a row with the data for the USA in 2017.</a:t>
            </a:r>
          </a:p>
          <a:p>
            <a:r>
              <a:rPr lang="en-US" dirty="0">
                <a:solidFill>
                  <a:schemeClr val="tx2"/>
                </a:solidFill>
              </a:rPr>
              <a:t>We converted all national currency dollar amounts into US dollars to allow for comparisons. This also created some duplicate columns which were dropped.</a:t>
            </a:r>
          </a:p>
          <a:p>
            <a:r>
              <a:rPr lang="en-US" dirty="0">
                <a:solidFill>
                  <a:schemeClr val="tx2"/>
                </a:solidFill>
              </a:rPr>
              <a:t>We also elected to drop the ‘employment in persons’ column as this data was only collected for advanced economies and would essentially amount to a data leakage to keep.</a:t>
            </a:r>
          </a:p>
        </p:txBody>
      </p:sp>
      <p:pic>
        <p:nvPicPr>
          <p:cNvPr id="11" name="Audio 10">
            <a:hlinkClick r:id="" action="ppaction://media"/>
            <a:extLst>
              <a:ext uri="{FF2B5EF4-FFF2-40B4-BE49-F238E27FC236}">
                <a16:creationId xmlns:a16="http://schemas.microsoft.com/office/drawing/2014/main" id="{75F10765-1A29-5CA1-9CCD-46C3E012F4C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556978645"/>
      </p:ext>
    </p:extLst>
  </p:cSld>
  <p:clrMapOvr>
    <a:masterClrMapping/>
  </p:clrMapOvr>
  <mc:AlternateContent xmlns:mc="http://schemas.openxmlformats.org/markup-compatibility/2006" xmlns:p14="http://schemas.microsoft.com/office/powerpoint/2010/main">
    <mc:Choice Requires="p14">
      <p:transition spd="med" p14:dur="700" advTm="70873">
        <p:fade/>
      </p:transition>
    </mc:Choice>
    <mc:Fallback xmlns="">
      <p:transition spd="med" advTm="708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B53E7-9A7D-8787-18DB-6C49058F59F3}"/>
              </a:ext>
            </a:extLst>
          </p:cNvPr>
          <p:cNvSpPr>
            <a:spLocks noGrp="1"/>
          </p:cNvSpPr>
          <p:nvPr>
            <p:ph type="title"/>
          </p:nvPr>
        </p:nvSpPr>
        <p:spPr/>
        <p:txBody>
          <a:bodyPr/>
          <a:lstStyle/>
          <a:p>
            <a:r>
              <a:rPr lang="en-US" dirty="0"/>
              <a:t>Preprocessing</a:t>
            </a:r>
          </a:p>
        </p:txBody>
      </p:sp>
      <p:sp>
        <p:nvSpPr>
          <p:cNvPr id="3" name="Content Placeholder 2">
            <a:extLst>
              <a:ext uri="{FF2B5EF4-FFF2-40B4-BE49-F238E27FC236}">
                <a16:creationId xmlns:a16="http://schemas.microsoft.com/office/drawing/2014/main" id="{A61305C8-56C0-30A1-790C-F274AA9A6CA4}"/>
              </a:ext>
            </a:extLst>
          </p:cNvPr>
          <p:cNvSpPr>
            <a:spLocks noGrp="1"/>
          </p:cNvSpPr>
          <p:nvPr>
            <p:ph idx="1"/>
          </p:nvPr>
        </p:nvSpPr>
        <p:spPr/>
        <p:txBody>
          <a:bodyPr>
            <a:normAutofit/>
          </a:bodyPr>
          <a:lstStyle/>
          <a:p>
            <a:r>
              <a:rPr lang="en-US" dirty="0">
                <a:solidFill>
                  <a:schemeClr val="tx2"/>
                </a:solidFill>
              </a:rPr>
              <a:t>We added a target of 0 or 1 based off of the IMF classification of countries as developing or advanced respectively.</a:t>
            </a:r>
          </a:p>
          <a:p>
            <a:r>
              <a:rPr lang="en-US" dirty="0">
                <a:solidFill>
                  <a:schemeClr val="tx2"/>
                </a:solidFill>
              </a:rPr>
              <a:t>We also found missing data points for various features</a:t>
            </a:r>
          </a:p>
          <a:p>
            <a:pPr lvl="1"/>
            <a:r>
              <a:rPr lang="en-US" dirty="0">
                <a:solidFill>
                  <a:schemeClr val="tx2"/>
                </a:solidFill>
              </a:rPr>
              <a:t>We elected to use K-Nearest Neighbors imputation as our imputation strategy.</a:t>
            </a:r>
          </a:p>
          <a:p>
            <a:r>
              <a:rPr lang="en-US" dirty="0">
                <a:solidFill>
                  <a:schemeClr val="tx2"/>
                </a:solidFill>
              </a:rPr>
              <a:t>We also saw that there were several features with heavily skewed tails that would be potential targets for log transformations.</a:t>
            </a:r>
          </a:p>
        </p:txBody>
      </p:sp>
      <p:pic>
        <p:nvPicPr>
          <p:cNvPr id="6" name="Audio 5">
            <a:hlinkClick r:id="" action="ppaction://media"/>
            <a:extLst>
              <a:ext uri="{FF2B5EF4-FFF2-40B4-BE49-F238E27FC236}">
                <a16:creationId xmlns:a16="http://schemas.microsoft.com/office/drawing/2014/main" id="{A1268818-6C03-94FC-CC49-AC264DFAA7D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3709966485"/>
      </p:ext>
    </p:extLst>
  </p:cSld>
  <p:clrMapOvr>
    <a:masterClrMapping/>
  </p:clrMapOvr>
  <mc:AlternateContent xmlns:mc="http://schemas.openxmlformats.org/markup-compatibility/2006" xmlns:p14="http://schemas.microsoft.com/office/powerpoint/2010/main">
    <mc:Choice Requires="p14">
      <p:transition spd="med" p14:dur="700" advTm="23440">
        <p:fade/>
      </p:transition>
    </mc:Choice>
    <mc:Fallback xmlns="">
      <p:transition spd="med" advTm="2344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Title 1">
            <a:extLst>
              <a:ext uri="{FF2B5EF4-FFF2-40B4-BE49-F238E27FC236}">
                <a16:creationId xmlns:a16="http://schemas.microsoft.com/office/drawing/2014/main" id="{DF2B8051-AE32-86BC-01E0-D09D9A9E51B1}"/>
              </a:ext>
            </a:extLst>
          </p:cNvPr>
          <p:cNvSpPr>
            <a:spLocks noGrp="1"/>
          </p:cNvSpPr>
          <p:nvPr>
            <p:ph type="title"/>
          </p:nvPr>
        </p:nvSpPr>
        <p:spPr>
          <a:xfrm>
            <a:off x="1217614" y="76200"/>
            <a:ext cx="9753600" cy="685800"/>
          </a:xfrm>
        </p:spPr>
        <p:txBody>
          <a:bodyPr/>
          <a:lstStyle/>
          <a:p>
            <a:r>
              <a:rPr lang="en-US" dirty="0"/>
              <a:t>Features</a:t>
            </a:r>
          </a:p>
        </p:txBody>
      </p:sp>
      <p:pic>
        <p:nvPicPr>
          <p:cNvPr id="1026" name="Picture 2">
            <a:extLst>
              <a:ext uri="{FF2B5EF4-FFF2-40B4-BE49-F238E27FC236}">
                <a16:creationId xmlns:a16="http://schemas.microsoft.com/office/drawing/2014/main" id="{755D16F8-8DE0-DD28-B982-38D41B43D62D}"/>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tretch>
            <a:fillRect/>
          </a:stretch>
        </p:blipFill>
        <p:spPr bwMode="auto">
          <a:xfrm>
            <a:off x="7359686" y="1700143"/>
            <a:ext cx="4829139" cy="4153059"/>
          </a:xfrm>
          <a:prstGeom prst="rect">
            <a:avLst/>
          </a:prstGeom>
          <a:solidFill>
            <a:srgbClr val="FFFFFF"/>
          </a:solidFill>
        </p:spPr>
      </p:pic>
      <p:pic>
        <p:nvPicPr>
          <p:cNvPr id="1028" name="Picture 4">
            <a:extLst>
              <a:ext uri="{FF2B5EF4-FFF2-40B4-BE49-F238E27FC236}">
                <a16:creationId xmlns:a16="http://schemas.microsoft.com/office/drawing/2014/main" id="{40C461CD-C69A-204E-32D8-46410940FBEA}"/>
              </a:ext>
            </a:extLst>
          </p:cNvPr>
          <p:cNvPicPr>
            <a:picLocks noGrp="1" noChangeAspect="1" noChangeArrowheads="1"/>
          </p:cNvPicPr>
          <p:nvPr>
            <p:ph sz="half" idx="1"/>
          </p:nvPr>
        </p:nvPicPr>
        <p:blipFill>
          <a:blip r:embed="rId6" cstate="print">
            <a:extLst>
              <a:ext uri="{28A0092B-C50C-407E-A947-70E740481C1C}">
                <a14:useLocalDpi xmlns:a14="http://schemas.microsoft.com/office/drawing/2010/main" val="0"/>
              </a:ext>
            </a:extLst>
          </a:blip>
          <a:srcRect/>
          <a:stretch>
            <a:fillRect/>
          </a:stretch>
        </p:blipFill>
        <p:spPr bwMode="auto">
          <a:xfrm>
            <a:off x="-1588" y="722910"/>
            <a:ext cx="7361274" cy="6135090"/>
          </a:xfrm>
          <a:prstGeom prst="rect">
            <a:avLst/>
          </a:prstGeom>
          <a:noFill/>
          <a:extLst>
            <a:ext uri="{909E8E84-426E-40DD-AFC4-6F175D3DCCD1}">
              <a14:hiddenFill xmlns:a14="http://schemas.microsoft.com/office/drawing/2010/main">
                <a:solidFill>
                  <a:srgbClr val="FFFFFF"/>
                </a:solidFill>
              </a14:hiddenFill>
            </a:ext>
          </a:extLst>
        </p:spPr>
      </p:pic>
      <p:pic>
        <p:nvPicPr>
          <p:cNvPr id="18" name="Audio 17">
            <a:hlinkClick r:id="" action="ppaction://media"/>
            <a:extLst>
              <a:ext uri="{FF2B5EF4-FFF2-40B4-BE49-F238E27FC236}">
                <a16:creationId xmlns:a16="http://schemas.microsoft.com/office/drawing/2014/main" id="{9328D6E3-9149-9A4E-9CEC-8D9E877BF89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2371127"/>
      </p:ext>
    </p:extLst>
  </p:cSld>
  <p:clrMapOvr>
    <a:masterClrMapping/>
  </p:clrMapOvr>
  <mc:AlternateContent xmlns:mc="http://schemas.openxmlformats.org/markup-compatibility/2006" xmlns:p14="http://schemas.microsoft.com/office/powerpoint/2010/main">
    <mc:Choice Requires="p14">
      <p:transition spd="med" p14:dur="700" advTm="28046">
        <p:fade/>
      </p:transition>
    </mc:Choice>
    <mc:Fallback xmlns="">
      <p:transition spd="med" advTm="280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238BE-F0D7-368D-1E84-2D9BCF190A78}"/>
              </a:ext>
            </a:extLst>
          </p:cNvPr>
          <p:cNvSpPr>
            <a:spLocks noGrp="1"/>
          </p:cNvSpPr>
          <p:nvPr>
            <p:ph type="title"/>
          </p:nvPr>
        </p:nvSpPr>
        <p:spPr/>
        <p:txBody>
          <a:bodyPr/>
          <a:lstStyle/>
          <a:p>
            <a:r>
              <a:rPr lang="en-GB" dirty="0"/>
              <a:t>SUPERVISED MODELS</a:t>
            </a:r>
          </a:p>
        </p:txBody>
      </p:sp>
      <p:sp>
        <p:nvSpPr>
          <p:cNvPr id="3" name="Content Placeholder 2">
            <a:extLst>
              <a:ext uri="{FF2B5EF4-FFF2-40B4-BE49-F238E27FC236}">
                <a16:creationId xmlns:a16="http://schemas.microsoft.com/office/drawing/2014/main" id="{6825B6CD-E77E-C928-D96B-98CC81D7F00E}"/>
              </a:ext>
            </a:extLst>
          </p:cNvPr>
          <p:cNvSpPr>
            <a:spLocks noGrp="1"/>
          </p:cNvSpPr>
          <p:nvPr>
            <p:ph type="body" idx="1"/>
          </p:nvPr>
        </p:nvSpPr>
        <p:spPr/>
        <p:txBody>
          <a:bodyPr/>
          <a:lstStyle/>
          <a:p>
            <a:endParaRPr lang="en-GB"/>
          </a:p>
        </p:txBody>
      </p:sp>
      <p:pic>
        <p:nvPicPr>
          <p:cNvPr id="19" name="Audio 18">
            <a:hlinkClick r:id="" action="ppaction://media"/>
            <a:extLst>
              <a:ext uri="{FF2B5EF4-FFF2-40B4-BE49-F238E27FC236}">
                <a16:creationId xmlns:a16="http://schemas.microsoft.com/office/drawing/2014/main" id="{11478BB2-4B09-3511-2039-C44A9A12EDC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666324042"/>
      </p:ext>
    </p:extLst>
  </p:cSld>
  <p:clrMapOvr>
    <a:masterClrMapping/>
  </p:clrMapOvr>
  <mc:AlternateContent xmlns:mc="http://schemas.openxmlformats.org/markup-compatibility/2006" xmlns:p14="http://schemas.microsoft.com/office/powerpoint/2010/main">
    <mc:Choice Requires="p14">
      <p:transition spd="med" p14:dur="700" advTm="17904">
        <p:fade/>
      </p:transition>
    </mc:Choice>
    <mc:Fallback xmlns="">
      <p:transition spd="med" advTm="179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9BBC8-2AC0-344F-A1C8-D29145BADB59}"/>
              </a:ext>
            </a:extLst>
          </p:cNvPr>
          <p:cNvSpPr>
            <a:spLocks noGrp="1"/>
          </p:cNvSpPr>
          <p:nvPr>
            <p:ph type="title"/>
          </p:nvPr>
        </p:nvSpPr>
        <p:spPr/>
        <p:txBody>
          <a:bodyPr/>
          <a:lstStyle/>
          <a:p>
            <a:r>
              <a:rPr lang="en-US" dirty="0"/>
              <a:t>Specific Preprocessing</a:t>
            </a:r>
          </a:p>
        </p:txBody>
      </p:sp>
      <p:sp>
        <p:nvSpPr>
          <p:cNvPr id="3" name="Text Placeholder 2">
            <a:extLst>
              <a:ext uri="{FF2B5EF4-FFF2-40B4-BE49-F238E27FC236}">
                <a16:creationId xmlns:a16="http://schemas.microsoft.com/office/drawing/2014/main" id="{B98F9D23-15AC-494B-D393-70F8CBD942CB}"/>
              </a:ext>
            </a:extLst>
          </p:cNvPr>
          <p:cNvSpPr>
            <a:spLocks noGrp="1"/>
          </p:cNvSpPr>
          <p:nvPr>
            <p:ph type="body" idx="1"/>
          </p:nvPr>
        </p:nvSpPr>
        <p:spPr/>
        <p:txBody>
          <a:bodyPr/>
          <a:lstStyle/>
          <a:p>
            <a:r>
              <a:rPr lang="en-US" dirty="0"/>
              <a:t>Logistic Regression</a:t>
            </a:r>
          </a:p>
        </p:txBody>
      </p:sp>
      <p:sp>
        <p:nvSpPr>
          <p:cNvPr id="4" name="Content Placeholder 3">
            <a:extLst>
              <a:ext uri="{FF2B5EF4-FFF2-40B4-BE49-F238E27FC236}">
                <a16:creationId xmlns:a16="http://schemas.microsoft.com/office/drawing/2014/main" id="{F062CA10-EC55-BD6C-9A7C-215AF0D09E9B}"/>
              </a:ext>
            </a:extLst>
          </p:cNvPr>
          <p:cNvSpPr>
            <a:spLocks noGrp="1"/>
          </p:cNvSpPr>
          <p:nvPr>
            <p:ph sz="half" idx="2"/>
          </p:nvPr>
        </p:nvSpPr>
        <p:spPr/>
        <p:txBody>
          <a:bodyPr>
            <a:normAutofit lnSpcReduction="10000"/>
          </a:bodyPr>
          <a:lstStyle/>
          <a:p>
            <a:r>
              <a:rPr lang="en-US" dirty="0">
                <a:solidFill>
                  <a:schemeClr val="tx2"/>
                </a:solidFill>
              </a:rPr>
              <a:t>KNN Imputation with neighbors = 3</a:t>
            </a:r>
          </a:p>
          <a:p>
            <a:r>
              <a:rPr lang="en-US" dirty="0">
                <a:solidFill>
                  <a:schemeClr val="tx2"/>
                </a:solidFill>
              </a:rPr>
              <a:t>4 preprocessing categories</a:t>
            </a:r>
          </a:p>
          <a:p>
            <a:pPr lvl="1"/>
            <a:r>
              <a:rPr lang="en-US" dirty="0">
                <a:solidFill>
                  <a:schemeClr val="tx2"/>
                </a:solidFill>
              </a:rPr>
              <a:t>No transform, Standard Scaler</a:t>
            </a:r>
          </a:p>
          <a:p>
            <a:pPr lvl="1"/>
            <a:r>
              <a:rPr lang="en-US" dirty="0">
                <a:solidFill>
                  <a:schemeClr val="tx2"/>
                </a:solidFill>
              </a:rPr>
              <a:t>No transform, Robust Scaler</a:t>
            </a:r>
          </a:p>
          <a:p>
            <a:pPr lvl="1"/>
            <a:r>
              <a:rPr lang="en-US" dirty="0">
                <a:solidFill>
                  <a:schemeClr val="tx2"/>
                </a:solidFill>
              </a:rPr>
              <a:t>Log transform, Standard Scaler</a:t>
            </a:r>
          </a:p>
          <a:p>
            <a:pPr lvl="1"/>
            <a:r>
              <a:rPr lang="en-US" dirty="0">
                <a:solidFill>
                  <a:schemeClr val="tx2"/>
                </a:solidFill>
              </a:rPr>
              <a:t>Log transform, Robust Scaler</a:t>
            </a:r>
          </a:p>
          <a:p>
            <a:r>
              <a:rPr lang="en-US" dirty="0">
                <a:solidFill>
                  <a:schemeClr val="tx2"/>
                </a:solidFill>
              </a:rPr>
              <a:t>We also include Recursive Feature Elimination (RFE) and tweak it as a hyperparameter during our model run.</a:t>
            </a:r>
          </a:p>
        </p:txBody>
      </p:sp>
      <p:sp>
        <p:nvSpPr>
          <p:cNvPr id="5" name="Text Placeholder 4">
            <a:extLst>
              <a:ext uri="{FF2B5EF4-FFF2-40B4-BE49-F238E27FC236}">
                <a16:creationId xmlns:a16="http://schemas.microsoft.com/office/drawing/2014/main" id="{938981AA-3DCB-4508-7C51-CE99B6A2B6F3}"/>
              </a:ext>
            </a:extLst>
          </p:cNvPr>
          <p:cNvSpPr>
            <a:spLocks noGrp="1"/>
          </p:cNvSpPr>
          <p:nvPr>
            <p:ph type="body" sz="quarter" idx="3"/>
          </p:nvPr>
        </p:nvSpPr>
        <p:spPr/>
        <p:txBody>
          <a:bodyPr/>
          <a:lstStyle/>
          <a:p>
            <a:r>
              <a:rPr lang="en-US" dirty="0"/>
              <a:t>Decision Tree/Random Forest</a:t>
            </a:r>
          </a:p>
        </p:txBody>
      </p:sp>
      <p:sp>
        <p:nvSpPr>
          <p:cNvPr id="6" name="Content Placeholder 5">
            <a:extLst>
              <a:ext uri="{FF2B5EF4-FFF2-40B4-BE49-F238E27FC236}">
                <a16:creationId xmlns:a16="http://schemas.microsoft.com/office/drawing/2014/main" id="{D79495C6-53DA-E987-D3DD-8012235211D5}"/>
              </a:ext>
            </a:extLst>
          </p:cNvPr>
          <p:cNvSpPr>
            <a:spLocks noGrp="1"/>
          </p:cNvSpPr>
          <p:nvPr>
            <p:ph sz="quarter" idx="4"/>
          </p:nvPr>
        </p:nvSpPr>
        <p:spPr/>
        <p:txBody>
          <a:bodyPr>
            <a:normAutofit lnSpcReduction="10000"/>
          </a:bodyPr>
          <a:lstStyle/>
          <a:p>
            <a:r>
              <a:rPr lang="en-US" dirty="0">
                <a:solidFill>
                  <a:schemeClr val="tx2"/>
                </a:solidFill>
              </a:rPr>
              <a:t>KNN Imputation with neighbors = 3</a:t>
            </a:r>
          </a:p>
          <a:p>
            <a:r>
              <a:rPr lang="en-US" dirty="0">
                <a:solidFill>
                  <a:schemeClr val="tx2"/>
                </a:solidFill>
              </a:rPr>
              <a:t>Scalers and transforms not required for these.</a:t>
            </a:r>
          </a:p>
          <a:p>
            <a:r>
              <a:rPr lang="en-US" dirty="0">
                <a:solidFill>
                  <a:schemeClr val="tx2"/>
                </a:solidFill>
              </a:rPr>
              <a:t>We also include Recursive Feature Elimination (RFE) and tweak it as a hyperparameter during our model run.</a:t>
            </a:r>
          </a:p>
        </p:txBody>
      </p:sp>
      <p:pic>
        <p:nvPicPr>
          <p:cNvPr id="19" name="Audio 18">
            <a:hlinkClick r:id="" action="ppaction://media"/>
            <a:extLst>
              <a:ext uri="{FF2B5EF4-FFF2-40B4-BE49-F238E27FC236}">
                <a16:creationId xmlns:a16="http://schemas.microsoft.com/office/drawing/2014/main" id="{40C2EEFE-736D-5116-B635-3F2DF9A1FE8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1881730994"/>
      </p:ext>
    </p:extLst>
  </p:cSld>
  <p:clrMapOvr>
    <a:masterClrMapping/>
  </p:clrMapOvr>
  <mc:AlternateContent xmlns:mc="http://schemas.openxmlformats.org/markup-compatibility/2006" xmlns:p14="http://schemas.microsoft.com/office/powerpoint/2010/main">
    <mc:Choice Requires="p14">
      <p:transition spd="med" p14:dur="700" advTm="61240">
        <p:fade/>
      </p:transition>
    </mc:Choice>
    <mc:Fallback xmlns="">
      <p:transition spd="med" advTm="6124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C2923-FCFE-4EA1-3611-DB50A0C6E97F}"/>
              </a:ext>
            </a:extLst>
          </p:cNvPr>
          <p:cNvSpPr>
            <a:spLocks noGrp="1"/>
          </p:cNvSpPr>
          <p:nvPr>
            <p:ph type="title"/>
          </p:nvPr>
        </p:nvSpPr>
        <p:spPr/>
        <p:txBody>
          <a:bodyPr/>
          <a:lstStyle/>
          <a:p>
            <a:r>
              <a:rPr lang="en-US" dirty="0"/>
              <a:t>Logistic Regression</a:t>
            </a:r>
          </a:p>
        </p:txBody>
      </p:sp>
      <p:sp>
        <p:nvSpPr>
          <p:cNvPr id="3" name="Text Placeholder 2">
            <a:extLst>
              <a:ext uri="{FF2B5EF4-FFF2-40B4-BE49-F238E27FC236}">
                <a16:creationId xmlns:a16="http://schemas.microsoft.com/office/drawing/2014/main" id="{950D3018-9B6E-65D5-1B23-CA8DDF64AD5D}"/>
              </a:ext>
            </a:extLst>
          </p:cNvPr>
          <p:cNvSpPr>
            <a:spLocks noGrp="1"/>
          </p:cNvSpPr>
          <p:nvPr>
            <p:ph type="body" idx="1"/>
          </p:nvPr>
        </p:nvSpPr>
        <p:spPr/>
        <p:txBody>
          <a:bodyPr/>
          <a:lstStyle/>
          <a:p>
            <a:r>
              <a:rPr lang="en-US" dirty="0"/>
              <a:t>Algorithm</a:t>
            </a:r>
          </a:p>
        </p:txBody>
      </p:sp>
      <p:sp>
        <p:nvSpPr>
          <p:cNvPr id="4" name="Content Placeholder 3">
            <a:extLst>
              <a:ext uri="{FF2B5EF4-FFF2-40B4-BE49-F238E27FC236}">
                <a16:creationId xmlns:a16="http://schemas.microsoft.com/office/drawing/2014/main" id="{E4BD05EE-28F5-4D4D-586E-6B3D93E561FC}"/>
              </a:ext>
            </a:extLst>
          </p:cNvPr>
          <p:cNvSpPr>
            <a:spLocks noGrp="1"/>
          </p:cNvSpPr>
          <p:nvPr>
            <p:ph sz="half" idx="2"/>
          </p:nvPr>
        </p:nvSpPr>
        <p:spPr/>
        <p:txBody>
          <a:bodyPr>
            <a:normAutofit/>
          </a:bodyPr>
          <a:lstStyle/>
          <a:p>
            <a:r>
              <a:rPr lang="en-US" dirty="0">
                <a:solidFill>
                  <a:schemeClr val="tx2"/>
                </a:solidFill>
              </a:rPr>
              <a:t>We elect to use the logistic regression for its simplicity and as a benchmark against more advanced models</a:t>
            </a:r>
          </a:p>
        </p:txBody>
      </p:sp>
      <p:sp>
        <p:nvSpPr>
          <p:cNvPr id="5" name="Text Placeholder 4">
            <a:extLst>
              <a:ext uri="{FF2B5EF4-FFF2-40B4-BE49-F238E27FC236}">
                <a16:creationId xmlns:a16="http://schemas.microsoft.com/office/drawing/2014/main" id="{765522E3-8AD0-B55E-A513-0C377C3816EC}"/>
              </a:ext>
            </a:extLst>
          </p:cNvPr>
          <p:cNvSpPr>
            <a:spLocks noGrp="1"/>
          </p:cNvSpPr>
          <p:nvPr>
            <p:ph type="body" sz="quarter" idx="3"/>
          </p:nvPr>
        </p:nvSpPr>
        <p:spPr/>
        <p:txBody>
          <a:bodyPr/>
          <a:lstStyle/>
          <a:p>
            <a:r>
              <a:rPr lang="en-US" dirty="0"/>
              <a:t>Hyperparameters</a:t>
            </a:r>
          </a:p>
        </p:txBody>
      </p:sp>
      <p:sp>
        <p:nvSpPr>
          <p:cNvPr id="6" name="Content Placeholder 5">
            <a:extLst>
              <a:ext uri="{FF2B5EF4-FFF2-40B4-BE49-F238E27FC236}">
                <a16:creationId xmlns:a16="http://schemas.microsoft.com/office/drawing/2014/main" id="{7DB1AE2C-9314-7E23-E212-0849FC5842C4}"/>
              </a:ext>
            </a:extLst>
          </p:cNvPr>
          <p:cNvSpPr>
            <a:spLocks noGrp="1"/>
          </p:cNvSpPr>
          <p:nvPr>
            <p:ph sz="quarter" idx="4"/>
          </p:nvPr>
        </p:nvSpPr>
        <p:spPr/>
        <p:txBody>
          <a:bodyPr>
            <a:normAutofit/>
          </a:bodyPr>
          <a:lstStyle/>
          <a:p>
            <a:r>
              <a:rPr lang="en-US" dirty="0">
                <a:solidFill>
                  <a:schemeClr val="tx2"/>
                </a:solidFill>
              </a:rPr>
              <a:t>Recursive Feature Elimination</a:t>
            </a:r>
          </a:p>
          <a:p>
            <a:pPr lvl="1"/>
            <a:r>
              <a:rPr lang="en-US" dirty="0">
                <a:solidFill>
                  <a:schemeClr val="tx2"/>
                </a:solidFill>
              </a:rPr>
              <a:t>Number of features to select: All</a:t>
            </a:r>
          </a:p>
          <a:p>
            <a:pPr lvl="1"/>
            <a:r>
              <a:rPr lang="en-US" dirty="0">
                <a:solidFill>
                  <a:schemeClr val="tx2"/>
                </a:solidFill>
              </a:rPr>
              <a:t>Steps: 0.1</a:t>
            </a:r>
          </a:p>
          <a:p>
            <a:r>
              <a:rPr lang="en-US" dirty="0">
                <a:solidFill>
                  <a:schemeClr val="tx2"/>
                </a:solidFill>
              </a:rPr>
              <a:t>Model</a:t>
            </a:r>
          </a:p>
          <a:p>
            <a:pPr lvl="1"/>
            <a:r>
              <a:rPr lang="en-US" dirty="0">
                <a:solidFill>
                  <a:schemeClr val="tx2"/>
                </a:solidFill>
              </a:rPr>
              <a:t>Penalty: L1</a:t>
            </a:r>
          </a:p>
          <a:p>
            <a:pPr lvl="1"/>
            <a:r>
              <a:rPr lang="en-US" dirty="0">
                <a:solidFill>
                  <a:schemeClr val="tx2"/>
                </a:solidFill>
              </a:rPr>
              <a:t>C: 100</a:t>
            </a:r>
          </a:p>
        </p:txBody>
      </p:sp>
      <p:pic>
        <p:nvPicPr>
          <p:cNvPr id="20" name="Audio 19">
            <a:hlinkClick r:id="" action="ppaction://media"/>
            <a:extLst>
              <a:ext uri="{FF2B5EF4-FFF2-40B4-BE49-F238E27FC236}">
                <a16:creationId xmlns:a16="http://schemas.microsoft.com/office/drawing/2014/main" id="{6128FC81-247D-9C88-E385-0AC08D17F42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956363335"/>
      </p:ext>
    </p:extLst>
  </p:cSld>
  <p:clrMapOvr>
    <a:masterClrMapping/>
  </p:clrMapOvr>
  <mc:AlternateContent xmlns:mc="http://schemas.openxmlformats.org/markup-compatibility/2006" xmlns:p14="http://schemas.microsoft.com/office/powerpoint/2010/main">
    <mc:Choice Requires="p14">
      <p:transition spd="med" p14:dur="700" advTm="41969">
        <p:fade/>
      </p:transition>
    </mc:Choice>
    <mc:Fallback xmlns="">
      <p:transition spd="med" advTm="419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theme/theme1.xml><?xml version="1.0" encoding="utf-8"?>
<a:theme xmlns:a="http://schemas.openxmlformats.org/drawingml/2006/main" name="World Presentation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tf02804891_win32_fixed.potx" id="{67E1CE12-4E7F-4E00-8450-70E8A44C0BA6}" vid="{5B359CD9-B23F-44EB-BBF8-9808683E469B}"/>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maps series, World  presentation (widescreen)</Template>
  <TotalTime>1198</TotalTime>
  <Words>1333</Words>
  <Application>Microsoft Office PowerPoint</Application>
  <PresentationFormat>Custom</PresentationFormat>
  <Paragraphs>161</Paragraphs>
  <Slides>24</Slides>
  <Notes>2</Notes>
  <HiddenSlides>0</HiddenSlides>
  <MMClips>24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Century Gothic</vt:lpstr>
      <vt:lpstr>World Presentation 16x9</vt:lpstr>
      <vt:lpstr>Classifying World Economies</vt:lpstr>
      <vt:lpstr>Project Goals</vt:lpstr>
      <vt:lpstr>Our Dataset</vt:lpstr>
      <vt:lpstr>Preprocessing</vt:lpstr>
      <vt:lpstr>Preprocessing</vt:lpstr>
      <vt:lpstr>Features</vt:lpstr>
      <vt:lpstr>SUPERVISED MODELS</vt:lpstr>
      <vt:lpstr>Specific Preprocessing</vt:lpstr>
      <vt:lpstr>Logistic Regression</vt:lpstr>
      <vt:lpstr>Logistic Regression Test results</vt:lpstr>
      <vt:lpstr>Decision Tree</vt:lpstr>
      <vt:lpstr>Decision Tree Test results</vt:lpstr>
      <vt:lpstr>Random Forest</vt:lpstr>
      <vt:lpstr>Random Forest Eval results</vt:lpstr>
      <vt:lpstr>Compare Performance</vt:lpstr>
      <vt:lpstr>CLUSTERING MODELS</vt:lpstr>
      <vt:lpstr>pca</vt:lpstr>
      <vt:lpstr>K MEANS CLUSTERING</vt:lpstr>
      <vt:lpstr>DBSCAN</vt:lpstr>
      <vt:lpstr>AGGLOMERATIVE CLUSTERING</vt:lpstr>
      <vt:lpstr>GAUSSIAN MIXTURE</vt:lpstr>
      <vt:lpstr>Model EVALUATION</vt:lpstr>
      <vt:lpstr>Conclusion, limitations, and Future Work</vt:lpstr>
      <vt:lpstr>Work Distribution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Classifying World Economies</dc:title>
  <dc:creator>Blankenship, David W Jr LTJG USN (USA)</dc:creator>
  <cp:lastModifiedBy>Blankenship, David W Jr LTJG USN (USA)</cp:lastModifiedBy>
  <cp:revision>311</cp:revision>
  <dcterms:created xsi:type="dcterms:W3CDTF">2024-05-31T02:42:55Z</dcterms:created>
  <dcterms:modified xsi:type="dcterms:W3CDTF">2024-06-09T21:00:19Z</dcterms:modified>
</cp:coreProperties>
</file>